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23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03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6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397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74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20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31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338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9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2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82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58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69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13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01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97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B32ADE-FB46-4F5C-BF8D-A851B160E26A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30711A-3706-4332-812C-9AF538C2F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804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1" t="35625" r="39377" b="12600"/>
          <a:stretch/>
        </p:blipFill>
        <p:spPr bwMode="auto">
          <a:xfrm>
            <a:off x="3143673" y="260648"/>
            <a:ext cx="4809593" cy="640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0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u="sng" dirty="0"/>
              <a:t>Açık Öğretim Ortaokulu </a:t>
            </a:r>
            <a:r>
              <a:rPr lang="tr-TR" sz="2800" b="1" u="sng" dirty="0" smtClean="0"/>
              <a:t>öğrencileri</a:t>
            </a:r>
          </a:p>
          <a:p>
            <a:pPr algn="ctr"/>
            <a:endParaRPr lang="tr-TR" sz="2800" b="1" u="sng" dirty="0" smtClean="0"/>
          </a:p>
          <a:p>
            <a:r>
              <a:rPr lang="tr-TR" sz="2800" b="1" dirty="0" smtClean="0"/>
              <a:t>Yerel </a:t>
            </a:r>
            <a:r>
              <a:rPr lang="tr-TR" sz="2800" b="1" dirty="0"/>
              <a:t>yerleştirme </a:t>
            </a:r>
            <a:r>
              <a:rPr lang="tr-TR" sz="2800" b="1" dirty="0" smtClean="0"/>
              <a:t>ile öğrenci </a:t>
            </a:r>
            <a:r>
              <a:rPr lang="tr-TR" sz="2800" b="1" dirty="0"/>
              <a:t>alan okullar için yerleştirme talebinde bulunmaları hâlinde, </a:t>
            </a:r>
            <a:endParaRPr lang="tr-TR" sz="2800" b="1" dirty="0" smtClean="0"/>
          </a:p>
          <a:p>
            <a:endParaRPr lang="tr-TR" sz="2800" b="1" dirty="0"/>
          </a:p>
          <a:p>
            <a:r>
              <a:rPr lang="tr-TR" sz="2800" b="1" u="sng" dirty="0" smtClean="0"/>
              <a:t>ikamet adresleri dikkate </a:t>
            </a:r>
            <a:r>
              <a:rPr lang="tr-TR" sz="2800" b="1" u="sng" dirty="0"/>
              <a:t>alınarak </a:t>
            </a:r>
            <a:endParaRPr lang="tr-TR" sz="2800" b="1" u="sng" dirty="0" smtClean="0"/>
          </a:p>
          <a:p>
            <a:endParaRPr lang="tr-TR" sz="2800" b="1" dirty="0" smtClean="0"/>
          </a:p>
          <a:p>
            <a:r>
              <a:rPr lang="tr-TR" sz="2800" b="1" dirty="0" smtClean="0"/>
              <a:t>İl/İlçe </a:t>
            </a:r>
            <a:r>
              <a:rPr lang="tr-TR" sz="2800" b="1" dirty="0"/>
              <a:t>Öğrenci Yerleştirme ve Nakil Komisyonlarınca </a:t>
            </a:r>
            <a:endParaRPr lang="tr-TR" sz="2800" b="1" dirty="0" smtClean="0"/>
          </a:p>
          <a:p>
            <a:endParaRPr lang="tr-TR" sz="28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432559" y="5622747"/>
            <a:ext cx="8276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10-14 Eylül 2018 tarihlerinde yapılacaktır.</a:t>
            </a:r>
            <a:endParaRPr lang="tr-TR" sz="3200" b="1" i="0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30017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92373" y="1015663"/>
            <a:ext cx="118072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Yurt dışından sınava giren </a:t>
            </a:r>
            <a:r>
              <a:rPr lang="tr-TR" sz="2800" b="1" dirty="0" smtClean="0"/>
              <a:t>öğrencilerin sınavla öğrenci alan okullara yerleştirme işlemleri, </a:t>
            </a:r>
          </a:p>
          <a:p>
            <a:r>
              <a:rPr lang="tr-TR" sz="2800" b="1" u="sng" dirty="0" smtClean="0">
                <a:solidFill>
                  <a:srgbClr val="FFFF00"/>
                </a:solidFill>
              </a:rPr>
              <a:t>e-Okul </a:t>
            </a:r>
            <a:r>
              <a:rPr lang="tr-TR" sz="2800" b="1" u="sng" dirty="0">
                <a:solidFill>
                  <a:srgbClr val="FFFF00"/>
                </a:solidFill>
              </a:rPr>
              <a:t>sisteminde kayıtlı ise </a:t>
            </a:r>
            <a:endParaRPr lang="tr-TR" sz="2800" b="1" u="sng" dirty="0" smtClean="0">
              <a:solidFill>
                <a:srgbClr val="FFFF00"/>
              </a:solidFill>
            </a:endParaRPr>
          </a:p>
          <a:p>
            <a:r>
              <a:rPr lang="tr-TR" sz="2800" b="1" i="1" dirty="0" smtClean="0"/>
              <a:t>http</a:t>
            </a:r>
            <a:r>
              <a:rPr lang="tr-TR" sz="2800" b="1" i="1" dirty="0"/>
              <a:t>://www.meb.gov.tr </a:t>
            </a:r>
            <a:r>
              <a:rPr lang="tr-TR" sz="2800" b="1" dirty="0"/>
              <a:t>adresinden yaparak, okul müdürlüklerine onaylatacaktır. </a:t>
            </a:r>
            <a:endParaRPr lang="tr-TR" sz="2800" b="1" dirty="0" smtClean="0"/>
          </a:p>
          <a:p>
            <a:r>
              <a:rPr lang="tr-TR" sz="2800" b="1" u="sng" dirty="0" smtClean="0">
                <a:solidFill>
                  <a:srgbClr val="FFFF00"/>
                </a:solidFill>
              </a:rPr>
              <a:t>Bu imkânı olmayanlar </a:t>
            </a:r>
          </a:p>
          <a:p>
            <a:r>
              <a:rPr lang="tr-TR" sz="2800" b="1" dirty="0" smtClean="0"/>
              <a:t>“</a:t>
            </a:r>
            <a:r>
              <a:rPr lang="tr-TR" sz="2800" b="1" dirty="0"/>
              <a:t>Tercih </a:t>
            </a:r>
            <a:r>
              <a:rPr lang="tr-TR" sz="2800" b="1" dirty="0" smtClean="0"/>
              <a:t>Ön Çalışma </a:t>
            </a:r>
            <a:r>
              <a:rPr lang="tr-TR" sz="2800" b="1" dirty="0"/>
              <a:t>Formu Ek-2” formunu doldurarak yapacaktır. </a:t>
            </a:r>
            <a:r>
              <a:rPr lang="tr-TR" sz="2800" b="1" dirty="0" smtClean="0">
                <a:solidFill>
                  <a:srgbClr val="FFC000"/>
                </a:solidFill>
              </a:rPr>
              <a:t>Formu 13 </a:t>
            </a:r>
            <a:r>
              <a:rPr lang="tr-TR" sz="2800" b="1" dirty="0">
                <a:solidFill>
                  <a:srgbClr val="FFC000"/>
                </a:solidFill>
              </a:rPr>
              <a:t>Temmuz 2018 tarihi mesai bitimine kadar </a:t>
            </a:r>
            <a:endParaRPr lang="tr-TR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Ölçme</a:t>
            </a:r>
            <a:r>
              <a:rPr lang="tr-TR" sz="2800" dirty="0"/>
              <a:t>, Değerlendirme ve Sınav Hizmetleri Genel Müdürlüğü Emniyet </a:t>
            </a:r>
            <a:r>
              <a:rPr lang="tr-TR" sz="2800" dirty="0" smtClean="0"/>
              <a:t>Mahallesi Milas </a:t>
            </a:r>
            <a:r>
              <a:rPr lang="tr-TR" sz="2800" dirty="0"/>
              <a:t>Sokak No:21 (06500) Teknikokullar - Yenimahalle/ANKARA 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Adresine göndermeleri gerekmektedir.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Bu tarihten sonra gelen başvurular dikkate alınmayacaktır. 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2647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Yurt dışından sınava giren öğrencilerin sınavla öğrenci alan okullara yerleştirme işlemleri </a:t>
            </a:r>
          </a:p>
          <a:p>
            <a:endParaRPr lang="tr-TR" sz="2800" b="1" dirty="0"/>
          </a:p>
          <a:p>
            <a:r>
              <a:rPr lang="tr-TR" sz="2800" b="1" dirty="0" smtClean="0"/>
              <a:t>Öğrenci </a:t>
            </a:r>
            <a:r>
              <a:rPr lang="tr-TR" sz="2800" b="1" dirty="0"/>
              <a:t>velisi, tercih ve yerleştirme ile ilgili her tür yazışmada</a:t>
            </a:r>
            <a:r>
              <a:rPr lang="tr-TR" sz="2800" b="1" dirty="0" smtClean="0"/>
              <a:t>; tercih </a:t>
            </a:r>
            <a:r>
              <a:rPr lang="tr-TR" sz="2800" b="1" dirty="0"/>
              <a:t>işlemini yaptığı </a:t>
            </a:r>
            <a:r>
              <a:rPr lang="tr-TR" sz="2800" b="1" dirty="0" smtClean="0"/>
              <a:t>okulun</a:t>
            </a:r>
          </a:p>
          <a:p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b="1" dirty="0" smtClean="0"/>
              <a:t>il/ilçe </a:t>
            </a:r>
            <a:r>
              <a:rPr lang="tr-TR" sz="2800" b="1" dirty="0"/>
              <a:t>kurum adı ve kodunu, </a:t>
            </a:r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b="1" dirty="0" smtClean="0"/>
              <a:t>öğrencinin </a:t>
            </a:r>
            <a:r>
              <a:rPr lang="tr-TR" sz="2800" b="1" dirty="0"/>
              <a:t>adını-soyadını, </a:t>
            </a:r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b="1" dirty="0" smtClean="0"/>
              <a:t>TC </a:t>
            </a:r>
            <a:r>
              <a:rPr lang="tr-TR" sz="2800" b="1" dirty="0"/>
              <a:t>kimlik numarasını, </a:t>
            </a:r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b="1" dirty="0" smtClean="0"/>
              <a:t>yabancı uyruklu ise </a:t>
            </a:r>
            <a:r>
              <a:rPr lang="tr-TR" sz="2800" b="1" dirty="0"/>
              <a:t>öğrenci kayıt numarasını </a:t>
            </a:r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b="1" dirty="0" smtClean="0"/>
              <a:t>açık </a:t>
            </a:r>
            <a:r>
              <a:rPr lang="tr-TR" sz="2800" b="1" dirty="0"/>
              <a:t>adresi ile cep telefon numarasını yazacaktır.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41252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92373" y="1015663"/>
            <a:ext cx="118072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Yurt dışından gelen öğrencilerin yerel yerleştirme işlemleri </a:t>
            </a:r>
          </a:p>
          <a:p>
            <a:endParaRPr lang="tr-TR" sz="2800" b="1" dirty="0"/>
          </a:p>
          <a:p>
            <a:r>
              <a:rPr lang="tr-TR" sz="2800" dirty="0" smtClean="0"/>
              <a:t>Yurt </a:t>
            </a:r>
            <a:r>
              <a:rPr lang="tr-TR" sz="2800" dirty="0"/>
              <a:t>dışında 8’inci sınıfı bitiren öğrencilerin </a:t>
            </a:r>
            <a:endParaRPr lang="tr-TR" sz="2800" dirty="0" smtClean="0"/>
          </a:p>
          <a:p>
            <a:r>
              <a:rPr lang="tr-TR" sz="2800" dirty="0" smtClean="0"/>
              <a:t>“</a:t>
            </a:r>
            <a:r>
              <a:rPr lang="tr-TR" sz="2800" dirty="0"/>
              <a:t>Yerel Yerleştirme İle Öğrenci Alan </a:t>
            </a:r>
            <a:r>
              <a:rPr lang="tr-TR" sz="2800" dirty="0" err="1" smtClean="0"/>
              <a:t>Okullara”yerleştirme</a:t>
            </a:r>
            <a:r>
              <a:rPr lang="tr-TR" sz="2800" dirty="0" smtClean="0"/>
              <a:t> </a:t>
            </a:r>
            <a:r>
              <a:rPr lang="tr-TR" sz="2800" dirty="0"/>
              <a:t>işlemleri, </a:t>
            </a:r>
            <a:endParaRPr lang="tr-TR" sz="2800" dirty="0" smtClean="0"/>
          </a:p>
          <a:p>
            <a:r>
              <a:rPr lang="tr-TR" sz="2800" dirty="0" smtClean="0"/>
              <a:t>Ortaöğretim </a:t>
            </a:r>
            <a:r>
              <a:rPr lang="tr-TR" sz="2800" dirty="0"/>
              <a:t>Kurumları Yönetmeliğinin </a:t>
            </a:r>
            <a:r>
              <a:rPr lang="tr-TR" sz="2800" dirty="0" smtClean="0"/>
              <a:t>27’inci Maddesi </a:t>
            </a:r>
            <a:r>
              <a:rPr lang="tr-TR" sz="2800" dirty="0"/>
              <a:t>ikinci fıkrası hükümleri çerçevesinde </a:t>
            </a:r>
            <a:endParaRPr lang="tr-TR" sz="2800" dirty="0" smtClean="0"/>
          </a:p>
          <a:p>
            <a:r>
              <a:rPr lang="tr-TR" sz="2800" b="1" dirty="0" smtClean="0"/>
              <a:t>İl/İlçe </a:t>
            </a:r>
            <a:r>
              <a:rPr lang="tr-TR" sz="2800" b="1" dirty="0"/>
              <a:t>Öğrenci Yerleştirme ve </a:t>
            </a:r>
            <a:r>
              <a:rPr lang="tr-TR" sz="2800" b="1" dirty="0" smtClean="0"/>
              <a:t>Nakil Komisyonlarınca </a:t>
            </a:r>
            <a:r>
              <a:rPr lang="tr-TR" sz="2800" b="1" dirty="0"/>
              <a:t>yapılacaktır.</a:t>
            </a:r>
          </a:p>
          <a:p>
            <a:r>
              <a:rPr lang="tr-TR" sz="2800" b="1" dirty="0" smtClean="0">
                <a:solidFill>
                  <a:srgbClr val="FFFF00"/>
                </a:solidFill>
              </a:rPr>
              <a:t>Tercih </a:t>
            </a:r>
            <a:r>
              <a:rPr lang="tr-TR" sz="2800" b="1" dirty="0">
                <a:solidFill>
                  <a:srgbClr val="FFFF00"/>
                </a:solidFill>
              </a:rPr>
              <a:t>işlemleri</a:t>
            </a:r>
            <a:r>
              <a:rPr lang="tr-TR" sz="2800" b="1" dirty="0"/>
              <a:t>,</a:t>
            </a:r>
            <a:r>
              <a:rPr lang="tr-TR" sz="2800" dirty="0"/>
              <a:t> </a:t>
            </a:r>
            <a:endParaRPr lang="tr-TR" sz="2800" dirty="0" smtClean="0"/>
          </a:p>
          <a:p>
            <a:r>
              <a:rPr lang="tr-TR" sz="2800" dirty="0" smtClean="0"/>
              <a:t>Bakanlığımız </a:t>
            </a:r>
            <a:r>
              <a:rPr lang="tr-TR" sz="2800" b="1" i="1" dirty="0"/>
              <a:t>http://www.meb.gov.tr </a:t>
            </a:r>
            <a:r>
              <a:rPr lang="tr-TR" sz="2800" dirty="0"/>
              <a:t>veya </a:t>
            </a:r>
            <a:r>
              <a:rPr lang="tr-TR" sz="2800" b="1" i="1" dirty="0"/>
              <a:t>https://e-okul.meb.gov.tr </a:t>
            </a:r>
            <a:r>
              <a:rPr lang="tr-TR" sz="2800" dirty="0" smtClean="0"/>
              <a:t>internet adreslerinde </a:t>
            </a:r>
            <a:r>
              <a:rPr lang="tr-TR" sz="2800" dirty="0"/>
              <a:t>yayımlanan tercih listelerine göre, öğrenci velisi tarafından </a:t>
            </a:r>
            <a:endParaRPr lang="tr-TR" sz="2800" dirty="0" smtClean="0"/>
          </a:p>
          <a:p>
            <a:r>
              <a:rPr lang="tr-TR" sz="2800" b="1" dirty="0" smtClean="0"/>
              <a:t>02-13 </a:t>
            </a:r>
            <a:r>
              <a:rPr lang="tr-TR" sz="2800" b="1" dirty="0"/>
              <a:t>Temmuz </a:t>
            </a:r>
            <a:r>
              <a:rPr lang="tr-TR" sz="2800" b="1" dirty="0" smtClean="0"/>
              <a:t>2018 (</a:t>
            </a:r>
            <a:r>
              <a:rPr lang="tr-TR" sz="2800" b="1" dirty="0"/>
              <a:t>17.00’ye kadar) tarihleri arasında yapılacaktır.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35054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82526" y="1904305"/>
            <a:ext cx="118072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FFFF00"/>
                </a:solidFill>
              </a:rPr>
              <a:t>1.2. ORTAÖĞRETİM OKULLARINA GENEL BAŞVURU ŞARTLARI</a:t>
            </a:r>
          </a:p>
          <a:p>
            <a:endParaRPr lang="tr-TR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2017–2018 </a:t>
            </a:r>
            <a:r>
              <a:rPr lang="tr-TR" sz="2800" b="1" dirty="0"/>
              <a:t>eğitim-öğretim yılında ortaokul veya imam hatip ortaokulu 8’inci </a:t>
            </a:r>
            <a:r>
              <a:rPr lang="tr-TR" sz="2800" b="1" dirty="0" smtClean="0"/>
              <a:t>sınıfını başarıyla </a:t>
            </a:r>
            <a:r>
              <a:rPr lang="tr-TR" sz="2800" b="1" dirty="0"/>
              <a:t>tamamlamış </a:t>
            </a:r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Açık </a:t>
            </a:r>
            <a:r>
              <a:rPr lang="tr-TR" sz="2800" b="1" dirty="0"/>
              <a:t>Öğretim Ortaokulundan mezun durumda olmak</a:t>
            </a:r>
            <a:r>
              <a:rPr lang="tr-TR" sz="2800" b="1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Sınavla </a:t>
            </a:r>
            <a:r>
              <a:rPr lang="tr-TR" sz="2800" b="1" dirty="0"/>
              <a:t>öğrenci alan okullar için Merkezi Sınav Puanına sahip olmak.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Başvuru </a:t>
            </a:r>
            <a:r>
              <a:rPr lang="tr-TR" sz="2800" b="1" dirty="0"/>
              <a:t>yapılacak okulun kayıt kabul şartlarını taşımak,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3661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82526" y="1904305"/>
            <a:ext cx="118072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3600" b="1" dirty="0"/>
              <a:t>Tercih işlemi öğrenci ve velisi tarafından </a:t>
            </a:r>
            <a:r>
              <a:rPr lang="tr-TR" sz="3600" b="1" i="1" dirty="0"/>
              <a:t>https://e-okul.meb.gov.tr </a:t>
            </a:r>
            <a:r>
              <a:rPr lang="tr-TR" sz="3600" b="1" dirty="0"/>
              <a:t>internet adresinden </a:t>
            </a:r>
            <a:endParaRPr lang="tr-TR" sz="36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3600" b="1" dirty="0" smtClean="0"/>
              <a:t>Herhangi </a:t>
            </a:r>
            <a:r>
              <a:rPr lang="tr-TR" sz="3600" b="1" dirty="0"/>
              <a:t>bir </a:t>
            </a:r>
            <a:r>
              <a:rPr lang="tr-TR" sz="3600" b="1" dirty="0" smtClean="0"/>
              <a:t>ortaokul</a:t>
            </a:r>
            <a:endParaRPr lang="tr-TR" sz="36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3600" b="1" dirty="0" smtClean="0"/>
              <a:t>imam </a:t>
            </a:r>
            <a:r>
              <a:rPr lang="tr-TR" sz="3600" b="1" dirty="0"/>
              <a:t>hatip ortaokulu </a:t>
            </a:r>
            <a:endParaRPr lang="tr-TR" sz="3600" b="1" dirty="0" smtClean="0"/>
          </a:p>
          <a:p>
            <a:endParaRPr lang="tr-TR" sz="3600" b="1" dirty="0"/>
          </a:p>
          <a:p>
            <a:r>
              <a:rPr lang="tr-TR" sz="3600" b="1" dirty="0" smtClean="0"/>
              <a:t>müdürlüklerinden </a:t>
            </a:r>
            <a:r>
              <a:rPr lang="tr-TR" sz="3600" b="1" dirty="0"/>
              <a:t>yapılabilecektir. </a:t>
            </a:r>
            <a:endParaRPr lang="tr-TR" sz="3600" b="1" dirty="0" smtClean="0"/>
          </a:p>
          <a:p>
            <a:endParaRPr lang="tr-TR" sz="2800" b="1" dirty="0" smtClean="0"/>
          </a:p>
          <a:p>
            <a:r>
              <a:rPr lang="tr-TR" sz="2800" b="1" dirty="0" smtClean="0"/>
              <a:t>TERCİHLER</a:t>
            </a:r>
            <a:endParaRPr lang="tr-TR" sz="2800" b="1" dirty="0"/>
          </a:p>
          <a:p>
            <a:r>
              <a:rPr lang="tr-TR" sz="2800" b="1" u="sng" dirty="0" smtClean="0">
                <a:solidFill>
                  <a:srgbClr val="FFFF00"/>
                </a:solidFill>
              </a:rPr>
              <a:t>Mutlaka </a:t>
            </a:r>
            <a:r>
              <a:rPr lang="tr-TR" sz="2800" b="1" u="sng" dirty="0">
                <a:solidFill>
                  <a:srgbClr val="FFFF00"/>
                </a:solidFill>
              </a:rPr>
              <a:t>ilgili ortaokul müdürlüklerine onaylatılacaktır.</a:t>
            </a:r>
            <a:endParaRPr lang="tr-TR" sz="2800" b="1" i="0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1121965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b="1" dirty="0" smtClean="0"/>
              <a:t>Sınava </a:t>
            </a:r>
            <a:r>
              <a:rPr lang="tr-TR" sz="3600" b="1" dirty="0"/>
              <a:t>giren ve Merkezî Sınav Puanına sahip olan öğrenciler dâhil tüm öğrenciler </a:t>
            </a:r>
            <a:r>
              <a:rPr lang="tr-TR" sz="3600" b="1" dirty="0" smtClean="0"/>
              <a:t>yerel yerleştirme </a:t>
            </a:r>
            <a:r>
              <a:rPr lang="tr-TR" sz="3600" b="1" dirty="0"/>
              <a:t>ile öğrenci alan okul tercihinde bulunmak </a:t>
            </a:r>
            <a:r>
              <a:rPr lang="tr-TR" sz="3600" b="1" u="sng" dirty="0">
                <a:solidFill>
                  <a:srgbClr val="FFFF00"/>
                </a:solidFill>
              </a:rPr>
              <a:t>zorundadır</a:t>
            </a:r>
            <a:r>
              <a:rPr lang="tr-TR" sz="3600" b="1" dirty="0"/>
              <a:t>. </a:t>
            </a:r>
            <a:endParaRPr lang="tr-TR" sz="3600" b="1" dirty="0" smtClean="0"/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tr-TR" sz="3600" b="1" i="1" dirty="0" smtClean="0"/>
              <a:t>Yerel </a:t>
            </a:r>
            <a:r>
              <a:rPr lang="tr-TR" sz="3600" b="1" i="1" dirty="0"/>
              <a:t>Yerleştirme İle </a:t>
            </a:r>
            <a:r>
              <a:rPr lang="tr-TR" sz="3600" b="1" i="1" dirty="0" smtClean="0"/>
              <a:t>Öğrenci Alan </a:t>
            </a:r>
            <a:r>
              <a:rPr lang="tr-TR" sz="3600" b="1" i="1" dirty="0"/>
              <a:t>Okullar </a:t>
            </a:r>
            <a:r>
              <a:rPr lang="tr-TR" sz="3600" b="1" dirty="0"/>
              <a:t>ekranından tercih yapılmaması durumunda, öğrencilere </a:t>
            </a:r>
            <a:r>
              <a:rPr lang="tr-TR" sz="3600" b="1" i="1" u="sng" dirty="0">
                <a:solidFill>
                  <a:srgbClr val="FFFF00"/>
                </a:solidFill>
              </a:rPr>
              <a:t>Merkezî Sınavla </a:t>
            </a:r>
            <a:r>
              <a:rPr lang="tr-TR" sz="3600" b="1" i="1" u="sng" dirty="0" smtClean="0">
                <a:solidFill>
                  <a:srgbClr val="FFFF00"/>
                </a:solidFill>
              </a:rPr>
              <a:t>Öğrenci Alan </a:t>
            </a:r>
            <a:r>
              <a:rPr lang="tr-TR" sz="3600" b="1" i="1" u="sng" dirty="0">
                <a:solidFill>
                  <a:srgbClr val="FFFF00"/>
                </a:solidFill>
              </a:rPr>
              <a:t>Okullar </a:t>
            </a:r>
            <a:r>
              <a:rPr lang="tr-TR" sz="3600" b="1" dirty="0"/>
              <a:t>ile </a:t>
            </a:r>
            <a:r>
              <a:rPr lang="tr-TR" sz="3600" b="1" i="1" u="sng" dirty="0">
                <a:solidFill>
                  <a:srgbClr val="FFFF00"/>
                </a:solidFill>
              </a:rPr>
              <a:t>Pansiyonlu Okullar</a:t>
            </a:r>
            <a:r>
              <a:rPr lang="tr-TR" sz="3600" b="1" i="1" dirty="0"/>
              <a:t> </a:t>
            </a:r>
            <a:r>
              <a:rPr lang="tr-TR" sz="3600" b="1" dirty="0"/>
              <a:t>tercih </a:t>
            </a:r>
            <a:r>
              <a:rPr lang="tr-TR" sz="3600" b="1" dirty="0" smtClean="0"/>
              <a:t>ekranı</a:t>
            </a:r>
          </a:p>
          <a:p>
            <a:pPr algn="ctr"/>
            <a:r>
              <a:rPr lang="tr-TR" sz="3600" b="1" dirty="0" smtClean="0"/>
              <a:t> </a:t>
            </a:r>
            <a:r>
              <a:rPr lang="tr-TR" sz="3600" b="1" i="1" dirty="0">
                <a:solidFill>
                  <a:srgbClr val="FFC000"/>
                </a:solidFill>
              </a:rPr>
              <a:t>açılmayacaktır.</a:t>
            </a:r>
            <a:endParaRPr lang="tr-TR" sz="2800" b="1" i="1" u="sng" strike="noStrike" baseline="0" dirty="0" smtClean="0">
              <a:solidFill>
                <a:srgbClr val="FFC0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0" y="2555862"/>
            <a:ext cx="118072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tr-TR" sz="3600" b="1" dirty="0" smtClean="0"/>
              <a:t>Özel </a:t>
            </a:r>
            <a:r>
              <a:rPr lang="tr-TR" sz="3600" b="1" dirty="0"/>
              <a:t>ortaöğretim kurumlarına </a:t>
            </a:r>
            <a:endParaRPr lang="tr-TR" sz="3600" b="1" dirty="0" smtClean="0"/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tr-TR" sz="3600" b="1" dirty="0" smtClean="0"/>
              <a:t>Yetenek </a:t>
            </a:r>
            <a:r>
              <a:rPr lang="tr-TR" sz="3600" b="1" dirty="0"/>
              <a:t>sınavı ile öğrenci alan okullara </a:t>
            </a:r>
            <a:endParaRPr lang="tr-TR" sz="3600" b="1" dirty="0" smtClean="0"/>
          </a:p>
          <a:p>
            <a:pPr algn="ctr"/>
            <a:endParaRPr lang="tr-TR" sz="3600" b="1" dirty="0" smtClean="0"/>
          </a:p>
          <a:p>
            <a:pPr algn="ctr"/>
            <a:r>
              <a:rPr lang="tr-TR" sz="3600" b="1" dirty="0" smtClean="0"/>
              <a:t>kesin </a:t>
            </a:r>
            <a:r>
              <a:rPr lang="tr-TR" sz="3600" b="1" dirty="0"/>
              <a:t>kayıt </a:t>
            </a:r>
            <a:r>
              <a:rPr lang="tr-TR" sz="3600" b="1" dirty="0" smtClean="0"/>
              <a:t>işlemini </a:t>
            </a:r>
            <a:r>
              <a:rPr lang="tr-TR" sz="3600" b="1" i="1" u="sng" dirty="0" smtClean="0"/>
              <a:t>tamamlamış</a:t>
            </a:r>
            <a:r>
              <a:rPr lang="tr-TR" sz="3600" b="1" dirty="0" smtClean="0"/>
              <a:t> </a:t>
            </a:r>
            <a:r>
              <a:rPr lang="tr-TR" sz="3600" b="1" dirty="0"/>
              <a:t>öğrenciler, </a:t>
            </a:r>
            <a:endParaRPr lang="tr-TR" sz="3600" b="1" dirty="0" smtClean="0"/>
          </a:p>
          <a:p>
            <a:pPr algn="ctr"/>
            <a:r>
              <a:rPr lang="tr-TR" sz="3600" b="1" u="sng" dirty="0" smtClean="0">
                <a:solidFill>
                  <a:srgbClr val="FFFF00"/>
                </a:solidFill>
              </a:rPr>
              <a:t>tercihte bulunamayacaktır.</a:t>
            </a:r>
          </a:p>
          <a:p>
            <a:pPr algn="ctr"/>
            <a:endParaRPr lang="tr-TR" sz="3600" b="1" u="sng" dirty="0" smtClean="0">
              <a:solidFill>
                <a:srgbClr val="FFFF00"/>
              </a:solidFill>
            </a:endParaRPr>
          </a:p>
          <a:p>
            <a:pPr algn="ctr"/>
            <a:r>
              <a:rPr lang="tr-TR" sz="3600" b="1" i="1" u="sng" strike="noStrike" baseline="0" dirty="0" smtClean="0">
                <a:solidFill>
                  <a:srgbClr val="FFFF00"/>
                </a:solidFill>
                <a:latin typeface="TimesNewRomanPS-BoldMT"/>
              </a:rPr>
              <a:t>(13 TEMMUZ 2018 TARİHİ SAAT 17.00’YE KADAR)</a:t>
            </a:r>
            <a:endParaRPr lang="tr-TR" sz="28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4422" y="1399357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FF00"/>
                </a:solidFill>
              </a:rPr>
              <a:t>Merkezi Sistem Sınavına Giren Öğrenciler</a:t>
            </a:r>
            <a:r>
              <a:rPr lang="tr-TR" sz="3600" b="1" dirty="0">
                <a:solidFill>
                  <a:srgbClr val="FFFF00"/>
                </a:solidFill>
              </a:rPr>
              <a:t>; </a:t>
            </a:r>
            <a:endParaRPr lang="tr-TR" sz="3600" b="1" dirty="0" smtClean="0">
              <a:solidFill>
                <a:srgbClr val="FFFF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dirty="0" smtClean="0"/>
              <a:t>Merkezî </a:t>
            </a:r>
            <a:r>
              <a:rPr lang="tr-TR" sz="3600" dirty="0"/>
              <a:t>Sınav Puanı İle Öğrenci Alan Okullar, </a:t>
            </a:r>
            <a:endParaRPr lang="tr-TR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dirty="0" smtClean="0"/>
              <a:t>Yerel </a:t>
            </a:r>
            <a:r>
              <a:rPr lang="tr-TR" sz="3600" dirty="0"/>
              <a:t>Yerleştirme İle </a:t>
            </a:r>
            <a:r>
              <a:rPr lang="tr-TR" sz="3600" dirty="0" smtClean="0"/>
              <a:t>Öğrenci Alan </a:t>
            </a:r>
            <a:r>
              <a:rPr lang="tr-TR" sz="3600" dirty="0"/>
              <a:t>Okullar </a:t>
            </a:r>
            <a:endParaRPr lang="tr-TR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dirty="0" smtClean="0"/>
              <a:t> </a:t>
            </a:r>
            <a:r>
              <a:rPr lang="tr-TR" sz="3600" dirty="0"/>
              <a:t>Pansiyonlu Okullar </a:t>
            </a:r>
            <a:endParaRPr lang="tr-TR" sz="3600" dirty="0" smtClean="0"/>
          </a:p>
          <a:p>
            <a:r>
              <a:rPr lang="tr-TR" sz="3600" dirty="0"/>
              <a:t> </a:t>
            </a:r>
            <a:r>
              <a:rPr lang="tr-TR" sz="3600" dirty="0" smtClean="0"/>
              <a:t>                                    </a:t>
            </a:r>
            <a:r>
              <a:rPr lang="tr-TR" sz="3600" dirty="0" smtClean="0">
                <a:solidFill>
                  <a:srgbClr val="FFC000"/>
                </a:solidFill>
              </a:rPr>
              <a:t>olmak </a:t>
            </a:r>
            <a:r>
              <a:rPr lang="tr-TR" sz="3600" dirty="0">
                <a:solidFill>
                  <a:srgbClr val="FFC000"/>
                </a:solidFill>
              </a:rPr>
              <a:t>üzere 3 (üç) grupta </a:t>
            </a:r>
            <a:endParaRPr lang="tr-TR" sz="3600" dirty="0" smtClean="0">
              <a:solidFill>
                <a:srgbClr val="FFC000"/>
              </a:solidFill>
            </a:endParaRPr>
          </a:p>
          <a:p>
            <a:r>
              <a:rPr lang="tr-TR" sz="3600" b="1" dirty="0" smtClean="0">
                <a:solidFill>
                  <a:srgbClr val="FFFF00"/>
                </a:solidFill>
              </a:rPr>
              <a:t>Merkezî Sistem Sınavına </a:t>
            </a:r>
            <a:r>
              <a:rPr lang="tr-TR" sz="3600" b="1" dirty="0">
                <a:solidFill>
                  <a:srgbClr val="FFFF00"/>
                </a:solidFill>
              </a:rPr>
              <a:t>girmeyen </a:t>
            </a:r>
            <a:r>
              <a:rPr lang="tr-TR" sz="3600" b="1" dirty="0" smtClean="0">
                <a:solidFill>
                  <a:srgbClr val="FFFF00"/>
                </a:solidFill>
              </a:rPr>
              <a:t>öğrenciler</a:t>
            </a:r>
            <a:r>
              <a:rPr lang="tr-TR" sz="3600" dirty="0" smtClean="0"/>
              <a:t>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dirty="0" smtClean="0"/>
              <a:t>Yerel </a:t>
            </a:r>
            <a:r>
              <a:rPr lang="tr-TR" sz="3600" dirty="0"/>
              <a:t>Yerleştirme İle Öğrenci Alan Okullar </a:t>
            </a:r>
            <a:endParaRPr lang="tr-TR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dirty="0" smtClean="0"/>
              <a:t>Pansiyonlu Okullar </a:t>
            </a:r>
          </a:p>
          <a:p>
            <a:r>
              <a:rPr lang="tr-TR" sz="3600" dirty="0" smtClean="0"/>
              <a:t>                                     </a:t>
            </a:r>
            <a:r>
              <a:rPr lang="tr-TR" sz="3600" dirty="0" smtClean="0">
                <a:solidFill>
                  <a:srgbClr val="FFC000"/>
                </a:solidFill>
              </a:rPr>
              <a:t>olmak </a:t>
            </a:r>
            <a:r>
              <a:rPr lang="tr-TR" sz="3600" dirty="0">
                <a:solidFill>
                  <a:srgbClr val="FFC000"/>
                </a:solidFill>
              </a:rPr>
              <a:t>üzere 2 (iki) grupta </a:t>
            </a:r>
            <a:endParaRPr lang="tr-TR" sz="3600" dirty="0" smtClean="0">
              <a:solidFill>
                <a:srgbClr val="FFC000"/>
              </a:solidFill>
            </a:endParaRPr>
          </a:p>
          <a:p>
            <a:pPr algn="ctr"/>
            <a:r>
              <a:rPr lang="tr-TR" sz="3600" b="1" u="sng" dirty="0" smtClean="0">
                <a:solidFill>
                  <a:srgbClr val="FFFF00"/>
                </a:solidFill>
              </a:rPr>
              <a:t>Tercih </a:t>
            </a:r>
            <a:r>
              <a:rPr lang="tr-TR" sz="3600" b="1" u="sng" dirty="0">
                <a:solidFill>
                  <a:srgbClr val="FFFF00"/>
                </a:solidFill>
              </a:rPr>
              <a:t>yapabileceklerdir.</a:t>
            </a:r>
            <a:endParaRPr lang="tr-TR" sz="28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tr-TR" sz="3200" b="1" dirty="0"/>
              <a:t>Öğrenciler, ilk olarak </a:t>
            </a:r>
            <a:r>
              <a:rPr lang="tr-TR" sz="3200" b="1" i="1" dirty="0">
                <a:solidFill>
                  <a:srgbClr val="FFFF00"/>
                </a:solidFill>
              </a:rPr>
              <a:t>Yerel Yerleştirme</a:t>
            </a:r>
            <a:r>
              <a:rPr lang="tr-TR" sz="3200" b="1" i="1" dirty="0"/>
              <a:t> İle Öğrenci Alan Okullar </a:t>
            </a:r>
            <a:r>
              <a:rPr lang="tr-TR" sz="3200" b="1" dirty="0"/>
              <a:t>ekranından </a:t>
            </a:r>
            <a:r>
              <a:rPr lang="tr-TR" sz="3200" b="1" dirty="0" smtClean="0"/>
              <a:t>tercih yapacaklardır.</a:t>
            </a:r>
          </a:p>
          <a:p>
            <a:endParaRPr lang="tr-TR" sz="32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b="1" dirty="0"/>
              <a:t>Yerel </a:t>
            </a:r>
            <a:r>
              <a:rPr lang="tr-TR" sz="3200" b="1" dirty="0" smtClean="0"/>
              <a:t>Yerleştirmede, tercihlerinden </a:t>
            </a:r>
            <a:r>
              <a:rPr lang="tr-TR" sz="3200" b="1" dirty="0">
                <a:solidFill>
                  <a:srgbClr val="FFFF00"/>
                </a:solidFill>
              </a:rPr>
              <a:t>ilk 3 (üç) okulu Kayıt Alanından</a:t>
            </a:r>
            <a:r>
              <a:rPr lang="tr-TR" sz="3200" b="1" dirty="0"/>
              <a:t> </a:t>
            </a:r>
            <a:r>
              <a:rPr lang="tr-TR" sz="3200" b="1" dirty="0" smtClean="0"/>
              <a:t>seçmek kaydıyla </a:t>
            </a:r>
            <a:r>
              <a:rPr lang="tr-TR" sz="3200" b="1" dirty="0"/>
              <a:t>öğrenciler </a:t>
            </a:r>
            <a:r>
              <a:rPr lang="tr-TR" sz="3200" b="1" dirty="0">
                <a:solidFill>
                  <a:srgbClr val="FFFF00"/>
                </a:solidFill>
              </a:rPr>
              <a:t>en fazla 5 (beş)</a:t>
            </a:r>
            <a:r>
              <a:rPr lang="tr-TR" sz="3200" b="1" dirty="0"/>
              <a:t> okul tercihinde bulunabileceklerdir</a:t>
            </a:r>
            <a:r>
              <a:rPr lang="tr-TR" sz="3200" b="1" dirty="0" smtClean="0"/>
              <a:t>.</a:t>
            </a:r>
          </a:p>
          <a:p>
            <a:pPr algn="just"/>
            <a:endParaRPr lang="tr-TR" sz="3200" b="1" dirty="0" smtClean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tr-TR" sz="3200" b="1" dirty="0"/>
              <a:t>Yapılan tercihlerde </a:t>
            </a:r>
            <a:r>
              <a:rPr lang="tr-TR" sz="3200" b="1" u="sng" dirty="0" smtClean="0">
                <a:solidFill>
                  <a:srgbClr val="FFFF00"/>
                </a:solidFill>
              </a:rPr>
              <a:t>aynı okul </a:t>
            </a:r>
            <a:r>
              <a:rPr lang="tr-TR" sz="3200" b="1" u="sng" dirty="0">
                <a:solidFill>
                  <a:srgbClr val="FFFF00"/>
                </a:solidFill>
              </a:rPr>
              <a:t>türü</a:t>
            </a:r>
            <a:r>
              <a:rPr lang="tr-TR" sz="3200" b="1" dirty="0"/>
              <a:t>nden (Anadolu Lisesi, Meslekî ve Teknik Anadolu Lisesi, Anadolu İmam Hatip Lisesi</a:t>
            </a:r>
            <a:r>
              <a:rPr lang="tr-TR" sz="3200" b="1" dirty="0" smtClean="0"/>
              <a:t>) </a:t>
            </a:r>
            <a:r>
              <a:rPr lang="tr-TR" sz="3200" b="1" u="sng" dirty="0" smtClean="0">
                <a:solidFill>
                  <a:srgbClr val="FFFF00"/>
                </a:solidFill>
              </a:rPr>
              <a:t>en </a:t>
            </a:r>
            <a:r>
              <a:rPr lang="tr-TR" sz="3200" b="1" u="sng" dirty="0">
                <a:solidFill>
                  <a:srgbClr val="FFFF00"/>
                </a:solidFill>
              </a:rPr>
              <a:t>fazla 3 (üç) okul </a:t>
            </a:r>
            <a:r>
              <a:rPr lang="tr-TR" sz="3200" b="1" dirty="0" smtClean="0"/>
              <a:t>seçilebilecektir</a:t>
            </a:r>
            <a:r>
              <a:rPr lang="tr-TR" sz="3200" b="1" dirty="0"/>
              <a:t>.</a:t>
            </a:r>
            <a:endParaRPr lang="tr-TR" sz="3600" b="1" i="1" u="sng" strike="noStrike" baseline="0" dirty="0" smtClean="0"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" y="2409597"/>
            <a:ext cx="1148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600" b="1" i="0" u="none" strike="noStrike" baseline="0" dirty="0" smtClean="0">
                <a:latin typeface="TimesNewRomanPS-BoldMT"/>
              </a:rPr>
              <a:t>TERCİH İŞLEMLERİNİN YAPILACAĞI YERLER</a:t>
            </a:r>
          </a:p>
          <a:p>
            <a:pPr algn="just"/>
            <a:r>
              <a:rPr lang="tr-TR" sz="3600" b="0" i="0" u="none" strike="noStrike" baseline="0" dirty="0" smtClean="0">
                <a:latin typeface="TimesNewRomanPSMT"/>
              </a:rPr>
              <a:t>Tercih işlemi öğrenci/veli tarafından bireysel olarak https://e-okul.meb.gov.tr internet adresinden</a:t>
            </a:r>
          </a:p>
          <a:p>
            <a:pPr algn="just"/>
            <a:r>
              <a:rPr lang="tr-TR" sz="3600" b="0" i="0" u="none" strike="noStrike" baseline="0" dirty="0" smtClean="0">
                <a:latin typeface="TimesNewRomanPSMT"/>
              </a:rPr>
              <a:t>yapılabileceği gibi </a:t>
            </a:r>
            <a:r>
              <a:rPr lang="tr-TR" sz="3600" b="1" i="0" u="none" strike="noStrike" baseline="0" dirty="0" smtClean="0">
                <a:latin typeface="TimesNewRomanPSMT"/>
              </a:rPr>
              <a:t>mezun olduğu okuldan </a:t>
            </a:r>
            <a:r>
              <a:rPr lang="tr-TR" sz="3600" b="0" i="0" u="none" strike="noStrike" baseline="0" dirty="0" smtClean="0">
                <a:latin typeface="TimesNewRomanPSMT"/>
              </a:rPr>
              <a:t>ya da </a:t>
            </a:r>
            <a:r>
              <a:rPr lang="tr-TR" sz="3600" b="1" i="0" u="none" strike="noStrike" baseline="0" dirty="0" smtClean="0">
                <a:latin typeface="TimesNewRomanPSMT"/>
              </a:rPr>
              <a:t>herhangi bir resmi ortaokul müdürlüğünden</a:t>
            </a:r>
          </a:p>
          <a:p>
            <a:pPr algn="just"/>
            <a:r>
              <a:rPr lang="tr-TR" sz="3600" b="0" i="0" u="none" strike="noStrike" baseline="0" dirty="0" smtClean="0">
                <a:latin typeface="TimesNewRomanPSMT"/>
              </a:rPr>
              <a:t>yapılabilecektir.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800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200" b="1" dirty="0"/>
              <a:t>Yerel Yerleştirme </a:t>
            </a:r>
            <a:r>
              <a:rPr lang="tr-TR" sz="3200" b="1" dirty="0" smtClean="0"/>
              <a:t>tercihlerini yaparak </a:t>
            </a:r>
            <a:r>
              <a:rPr lang="tr-TR" sz="3200" b="1" dirty="0"/>
              <a:t>kayıt işlemini </a:t>
            </a:r>
            <a:r>
              <a:rPr lang="tr-TR" sz="3200" b="1" dirty="0" smtClean="0"/>
              <a:t>tamamlayan </a:t>
            </a:r>
            <a:r>
              <a:rPr lang="tr-TR" sz="3200" b="1" dirty="0"/>
              <a:t>öğrenciler, </a:t>
            </a:r>
            <a:r>
              <a:rPr lang="tr-TR" sz="3200" b="1" dirty="0" smtClean="0"/>
              <a:t>istemeleri </a:t>
            </a:r>
            <a:r>
              <a:rPr lang="tr-TR" sz="3200" b="1" dirty="0"/>
              <a:t>halinde merkezi sınavla öğrenci </a:t>
            </a:r>
            <a:r>
              <a:rPr lang="tr-TR" sz="3200" b="1" dirty="0" smtClean="0"/>
              <a:t>alan okullar </a:t>
            </a:r>
            <a:r>
              <a:rPr lang="tr-TR" sz="3200" b="1" dirty="0"/>
              <a:t>için açılacak </a:t>
            </a:r>
            <a:r>
              <a:rPr lang="tr-TR" sz="3200" b="1" i="1" dirty="0"/>
              <a:t>Merkezî Sınavla Öğrenci Alan Okullar </a:t>
            </a:r>
            <a:r>
              <a:rPr lang="tr-TR" sz="3200" b="1" dirty="0"/>
              <a:t>ekranından en fazla 5 (beş) okul</a:t>
            </a:r>
            <a:r>
              <a:rPr lang="tr-TR" sz="3200" b="1" dirty="0" smtClean="0"/>
              <a:t>;</a:t>
            </a:r>
          </a:p>
          <a:p>
            <a:pPr algn="just"/>
            <a:endParaRPr lang="tr-T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i="1" dirty="0" smtClean="0"/>
              <a:t>Pansiyonlu </a:t>
            </a:r>
            <a:r>
              <a:rPr lang="tr-TR" sz="3200" b="1" i="1" dirty="0"/>
              <a:t>Okullar </a:t>
            </a:r>
            <a:r>
              <a:rPr lang="tr-TR" sz="3200" dirty="0"/>
              <a:t>tercih ekranından da en fazla 5 (beş) okul olmak üzere toplamda 15 </a:t>
            </a:r>
            <a:r>
              <a:rPr lang="tr-TR" sz="3200" dirty="0" smtClean="0"/>
              <a:t>okul tercihinde bulunabilecektir</a:t>
            </a:r>
            <a:r>
              <a:rPr lang="tr-TR" sz="3200" dirty="0"/>
              <a:t>. Öğrencilerin, Merkezî Sınavla Öğrenci Alan Okullar ile Pansiyonlu</a:t>
            </a:r>
          </a:p>
          <a:p>
            <a:r>
              <a:rPr lang="tr-TR" sz="3200" dirty="0"/>
              <a:t>Okullar grubundan tercihte bulunabilmesi için yerel yerleştirme tercihi yapması zorunludur.</a:t>
            </a:r>
            <a:endParaRPr lang="tr-TR" sz="3600" b="1" i="1" u="sng" strike="noStrike" baseline="0" dirty="0" smtClean="0"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3200" dirty="0" smtClean="0"/>
          </a:p>
          <a:p>
            <a:pPr algn="just"/>
            <a:r>
              <a:rPr lang="tr-TR" sz="3200" b="1" u="sng" dirty="0" smtClean="0">
                <a:solidFill>
                  <a:srgbClr val="FFFF00"/>
                </a:solidFill>
              </a:rPr>
              <a:t>DİKKAT !</a:t>
            </a:r>
          </a:p>
          <a:p>
            <a:pPr algn="just"/>
            <a:r>
              <a:rPr lang="tr-TR" sz="3200" b="1" dirty="0" smtClean="0">
                <a:solidFill>
                  <a:srgbClr val="FFFF00"/>
                </a:solidFill>
              </a:rPr>
              <a:t>Öğrencilerin</a:t>
            </a:r>
            <a:r>
              <a:rPr lang="tr-TR" sz="3200" b="1" dirty="0">
                <a:solidFill>
                  <a:srgbClr val="FFFF00"/>
                </a:solidFill>
              </a:rPr>
              <a:t>, </a:t>
            </a:r>
            <a:endParaRPr lang="tr-TR" sz="3200" b="1" dirty="0" smtClean="0">
              <a:solidFill>
                <a:srgbClr val="FFFF00"/>
              </a:solidFill>
            </a:endParaRPr>
          </a:p>
          <a:p>
            <a:pPr algn="just"/>
            <a:endParaRPr lang="tr-TR" sz="3200" b="1" dirty="0" smtClean="0">
              <a:solidFill>
                <a:srgbClr val="FFFF00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tr-TR" sz="4000" b="1" dirty="0" smtClean="0">
                <a:solidFill>
                  <a:srgbClr val="FFFF00"/>
                </a:solidFill>
              </a:rPr>
              <a:t>Merkezî </a:t>
            </a:r>
            <a:r>
              <a:rPr lang="tr-TR" sz="4000" b="1" dirty="0">
                <a:solidFill>
                  <a:srgbClr val="FFFF00"/>
                </a:solidFill>
              </a:rPr>
              <a:t>Sınavla Öğrenci Alan Okullar </a:t>
            </a:r>
            <a:r>
              <a:rPr lang="tr-TR" sz="4000" b="1" dirty="0" smtClean="0">
                <a:solidFill>
                  <a:srgbClr val="FFFF00"/>
                </a:solidFill>
              </a:rPr>
              <a:t>ile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tr-TR" sz="4000" b="1" dirty="0" smtClean="0">
                <a:solidFill>
                  <a:srgbClr val="FFFF00"/>
                </a:solidFill>
              </a:rPr>
              <a:t> Pansiyonlu Okullar </a:t>
            </a:r>
          </a:p>
          <a:p>
            <a:pPr algn="ctr"/>
            <a:r>
              <a:rPr lang="tr-TR" sz="4000" b="1" dirty="0" smtClean="0"/>
              <a:t>grubundan </a:t>
            </a:r>
            <a:r>
              <a:rPr lang="tr-TR" sz="4000" b="1" dirty="0"/>
              <a:t>tercihte bulunabilmesi için </a:t>
            </a:r>
            <a:endParaRPr lang="tr-TR" sz="4000" b="1" dirty="0" smtClean="0"/>
          </a:p>
          <a:p>
            <a:pPr algn="just"/>
            <a:endParaRPr lang="tr-TR" sz="4000" b="1" dirty="0">
              <a:solidFill>
                <a:srgbClr val="FFFF00"/>
              </a:solidFill>
            </a:endParaRPr>
          </a:p>
          <a:p>
            <a:pPr algn="just"/>
            <a:r>
              <a:rPr lang="tr-TR" sz="4000" b="1" u="sng" dirty="0"/>
              <a:t>Y</a:t>
            </a:r>
            <a:r>
              <a:rPr lang="tr-TR" sz="4000" b="1" u="sng" dirty="0" smtClean="0"/>
              <a:t>erel </a:t>
            </a:r>
            <a:r>
              <a:rPr lang="tr-TR" sz="4000" b="1" u="sng" dirty="0"/>
              <a:t>yerleştirme tercihi yapması zorunludur.</a:t>
            </a:r>
            <a:endParaRPr lang="tr-TR" sz="4400" b="1" i="1" u="sng" strike="noStrike" baseline="0" dirty="0" smtClean="0"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3200" dirty="0" smtClean="0"/>
          </a:p>
          <a:p>
            <a:pPr algn="ctr"/>
            <a:r>
              <a:rPr lang="tr-TR" sz="4800" b="1" u="sng" dirty="0">
                <a:solidFill>
                  <a:srgbClr val="FFFF00"/>
                </a:solidFill>
              </a:rPr>
              <a:t>Sınava katılmayan </a:t>
            </a:r>
            <a:r>
              <a:rPr lang="tr-TR" sz="4800" b="1" dirty="0"/>
              <a:t>öğrencilere </a:t>
            </a:r>
            <a:endParaRPr lang="tr-TR" sz="4800" b="1" dirty="0" smtClean="0"/>
          </a:p>
          <a:p>
            <a:pPr algn="ctr"/>
            <a:r>
              <a:rPr lang="tr-TR" sz="4800" b="1" i="1" dirty="0" smtClean="0"/>
              <a:t>Merkezî </a:t>
            </a:r>
            <a:r>
              <a:rPr lang="tr-TR" sz="4800" b="1" i="1" dirty="0"/>
              <a:t>Sınavla Öğrenci Alan Okullar </a:t>
            </a:r>
            <a:r>
              <a:rPr lang="tr-TR" sz="4800" b="1" dirty="0"/>
              <a:t>tercih </a:t>
            </a:r>
            <a:r>
              <a:rPr lang="tr-TR" sz="4800" b="1" dirty="0" smtClean="0"/>
              <a:t>ekranı </a:t>
            </a:r>
            <a:r>
              <a:rPr lang="tr-TR" sz="4800" b="1" u="sng" dirty="0" smtClean="0">
                <a:solidFill>
                  <a:srgbClr val="FFFF00"/>
                </a:solidFill>
              </a:rPr>
              <a:t>açılmayacaktır</a:t>
            </a:r>
            <a:r>
              <a:rPr lang="tr-TR" sz="4800" b="1" u="sng" dirty="0">
                <a:solidFill>
                  <a:srgbClr val="FFFF00"/>
                </a:solidFill>
              </a:rPr>
              <a:t>.</a:t>
            </a:r>
            <a:endParaRPr lang="tr-TR" sz="66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28375"/>
              </p:ext>
            </p:extLst>
          </p:nvPr>
        </p:nvGraphicFramePr>
        <p:xfrm>
          <a:off x="0" y="1293733"/>
          <a:ext cx="12192000" cy="556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311"/>
                <a:gridCol w="9516689"/>
              </a:tblGrid>
              <a:tr h="75515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/>
                        <a:t>Yerel yerleştirme tercih ekranında okullar</a:t>
                      </a:r>
                      <a:endParaRPr lang="tr-TR" sz="4400" b="1" i="1" u="sng" strike="noStrike" baseline="0" dirty="0" smtClean="0">
                        <a:solidFill>
                          <a:srgbClr val="FFFF00"/>
                        </a:solidFill>
                        <a:latin typeface="TimesNewRomanPS-BoldM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232087"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Yeşil renk</a:t>
                      </a:r>
                      <a:endParaRPr lang="tr-TR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2800" b="1" i="0" u="sng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“Kayıt Alanında”</a:t>
                      </a:r>
                      <a:r>
                        <a:rPr lang="tr-TR" sz="2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öğrencinin ikamet adresinin bulunduğu Kayıt Alanında yer alan okulları belirtir.</a:t>
                      </a:r>
                      <a:endParaRPr lang="tr-TR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232087"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Mavi renk</a:t>
                      </a:r>
                      <a:endParaRPr lang="tr-TR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1" i="0" u="sng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“Komşu Kayıt Alanında” </a:t>
                      </a:r>
                      <a:r>
                        <a:rPr lang="tr-TR" sz="2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öğrencinin ikamet adresine göre Komşu Kayıt Alanında yer alanlar okulları belirtir.</a:t>
                      </a:r>
                      <a:endParaRPr lang="tr-TR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344942">
                <a:tc>
                  <a:txBody>
                    <a:bodyPr/>
                    <a:lstStyle/>
                    <a:p>
                      <a:pPr algn="just"/>
                      <a:r>
                        <a:rPr lang="tr-TR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Kırmızı renk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2800" b="1" i="0" u="sng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“Diğer”</a:t>
                      </a:r>
                      <a:r>
                        <a:rPr lang="tr-TR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öğrenci için ikamet adresine göre bulunduğu Kayıt Alanında ve Komşu Kayıt Alanında olmayan il içindeki diğer kayıt alanları ile il dışındaki kayıt alanlarında bulunan diğer okulları belirtir.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0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rgbClr val="FFFF00"/>
                </a:solidFill>
              </a:rPr>
              <a:t>Yerleştirmeye esas nakiller, </a:t>
            </a:r>
            <a:endParaRPr lang="tr-TR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200" b="1" dirty="0" smtClean="0"/>
              <a:t>“</a:t>
            </a:r>
            <a:r>
              <a:rPr lang="tr-TR" sz="3200" b="1" dirty="0"/>
              <a:t>Tercih ve Yerleştirme Takviminde” belirtilen tarih ve sürelerde </a:t>
            </a:r>
            <a:r>
              <a:rPr lang="tr-TR" sz="3200" b="1" dirty="0" smtClean="0"/>
              <a:t>4 (</a:t>
            </a:r>
            <a:r>
              <a:rPr lang="tr-TR" sz="3200" b="1" dirty="0"/>
              <a:t>dört) dönemde yapılacaktır. </a:t>
            </a:r>
            <a:endParaRPr lang="tr-TR" sz="3200" b="1" dirty="0" smtClean="0"/>
          </a:p>
          <a:p>
            <a:pPr algn="ctr"/>
            <a:r>
              <a:rPr lang="tr-TR" sz="3200" b="1" dirty="0" smtClean="0">
                <a:solidFill>
                  <a:srgbClr val="FFFF00"/>
                </a:solidFill>
              </a:rPr>
              <a:t>Her </a:t>
            </a:r>
            <a:r>
              <a:rPr lang="tr-TR" sz="3200" b="1" dirty="0">
                <a:solidFill>
                  <a:srgbClr val="FFFF00"/>
                </a:solidFill>
              </a:rPr>
              <a:t>dönemde; </a:t>
            </a:r>
            <a:endParaRPr lang="tr-TR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/>
              <a:t>Merkezî </a:t>
            </a:r>
            <a:r>
              <a:rPr lang="tr-TR" sz="3200" b="1" dirty="0"/>
              <a:t>Sınav Puanı ile öğrenci alan okullar için </a:t>
            </a:r>
            <a:r>
              <a:rPr lang="tr-TR" sz="3200" b="1" u="sng" dirty="0">
                <a:solidFill>
                  <a:srgbClr val="FFFF00"/>
                </a:solidFill>
              </a:rPr>
              <a:t>en</a:t>
            </a:r>
          </a:p>
          <a:p>
            <a:r>
              <a:rPr lang="tr-TR" sz="3200" b="1" u="sng" dirty="0">
                <a:solidFill>
                  <a:srgbClr val="FFFF00"/>
                </a:solidFill>
              </a:rPr>
              <a:t>fazla 3 (üç), </a:t>
            </a:r>
            <a:endParaRPr lang="tr-TR" sz="3200" b="1" u="sng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/>
              <a:t>yerel </a:t>
            </a:r>
            <a:r>
              <a:rPr lang="tr-TR" sz="3200" b="1" dirty="0"/>
              <a:t>yerleştirmeyle öğrenci alan okullar için </a:t>
            </a:r>
            <a:r>
              <a:rPr lang="tr-TR" sz="3200" b="1" u="sng" dirty="0">
                <a:solidFill>
                  <a:srgbClr val="FFFF00"/>
                </a:solidFill>
              </a:rPr>
              <a:t>en fazla 3 (üç),</a:t>
            </a:r>
            <a:r>
              <a:rPr lang="tr-TR" sz="3200" b="1" dirty="0"/>
              <a:t> </a:t>
            </a:r>
            <a:endParaRPr lang="tr-T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/>
              <a:t>pansiyonlu </a:t>
            </a:r>
            <a:r>
              <a:rPr lang="tr-TR" sz="3200" b="1" dirty="0"/>
              <a:t>okullar </a:t>
            </a:r>
            <a:r>
              <a:rPr lang="tr-TR" sz="3200" b="1" dirty="0" smtClean="0"/>
              <a:t>için de </a:t>
            </a:r>
            <a:r>
              <a:rPr lang="tr-TR" sz="3200" b="1" dirty="0">
                <a:solidFill>
                  <a:srgbClr val="FFFF00"/>
                </a:solidFill>
              </a:rPr>
              <a:t>en fazla 3 (üç) </a:t>
            </a:r>
            <a:endParaRPr lang="tr-TR" sz="3200" b="1" dirty="0" smtClean="0">
              <a:solidFill>
                <a:srgbClr val="FFFF00"/>
              </a:solidFill>
            </a:endParaRPr>
          </a:p>
          <a:p>
            <a:pPr algn="ctr"/>
            <a:r>
              <a:rPr lang="tr-TR" sz="3200" b="1" dirty="0" smtClean="0"/>
              <a:t>okul </a:t>
            </a:r>
            <a:r>
              <a:rPr lang="tr-TR" sz="3200" b="1" dirty="0"/>
              <a:t>tercihi yapılabilecektir</a:t>
            </a:r>
            <a:endParaRPr lang="tr-TR" sz="66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42907" y="1293732"/>
            <a:ext cx="1180725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rgbClr val="FFFF00"/>
                </a:solidFill>
              </a:rPr>
              <a:t>Yerel yerleştirme ile </a:t>
            </a:r>
            <a:r>
              <a:rPr lang="tr-TR" sz="2800" b="1" dirty="0" smtClean="0">
                <a:solidFill>
                  <a:srgbClr val="FFFF00"/>
                </a:solidFill>
              </a:rPr>
              <a:t>ilk </a:t>
            </a:r>
            <a:r>
              <a:rPr lang="tr-TR" sz="2800" b="1" dirty="0">
                <a:solidFill>
                  <a:srgbClr val="FFFF00"/>
                </a:solidFill>
              </a:rPr>
              <a:t>yerleştirmede </a:t>
            </a:r>
            <a:r>
              <a:rPr lang="tr-TR" sz="2800" b="1" dirty="0" smtClean="0">
                <a:solidFill>
                  <a:srgbClr val="FFFF00"/>
                </a:solidFill>
              </a:rPr>
              <a:t>tercihine yerleşen öğrenciler, </a:t>
            </a:r>
          </a:p>
          <a:p>
            <a:pPr algn="just"/>
            <a:r>
              <a:rPr lang="tr-TR" sz="3200" b="1" dirty="0" smtClean="0"/>
              <a:t>yerleştirmeye </a:t>
            </a:r>
            <a:r>
              <a:rPr lang="tr-TR" sz="3200" b="1" dirty="0"/>
              <a:t>esas </a:t>
            </a:r>
            <a:r>
              <a:rPr lang="tr-TR" sz="3200" b="1" u="sng" dirty="0">
                <a:solidFill>
                  <a:srgbClr val="FFFF00"/>
                </a:solidFill>
              </a:rPr>
              <a:t>nakil tercih dönemlerinde</a:t>
            </a:r>
            <a:r>
              <a:rPr lang="tr-TR" sz="3200" b="1" dirty="0"/>
              <a:t> </a:t>
            </a:r>
            <a:endParaRPr lang="tr-TR" sz="3200" b="1" dirty="0" smtClean="0"/>
          </a:p>
          <a:p>
            <a:pPr algn="just"/>
            <a:r>
              <a:rPr lang="tr-TR" sz="3200" b="1" dirty="0" smtClean="0"/>
              <a:t>Kayıt alanından </a:t>
            </a:r>
            <a:r>
              <a:rPr lang="tr-TR" sz="3200" b="1" dirty="0"/>
              <a:t>okul </a:t>
            </a:r>
            <a:r>
              <a:rPr lang="tr-TR" sz="3200" b="1" dirty="0" smtClean="0"/>
              <a:t>ve farklı </a:t>
            </a:r>
            <a:r>
              <a:rPr lang="tr-TR" sz="3200" b="1" dirty="0"/>
              <a:t>tür tercih etme zorunluluğu </a:t>
            </a:r>
            <a:r>
              <a:rPr lang="tr-TR" sz="3200" b="1" u="sng" dirty="0" smtClean="0"/>
              <a:t>bulunmayacaktır.</a:t>
            </a:r>
            <a:endParaRPr lang="tr-TR" sz="66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3687901"/>
            <a:ext cx="12192000" cy="317009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FF00"/>
                </a:solidFill>
              </a:rPr>
              <a:t>Tercihlerine </a:t>
            </a:r>
            <a:r>
              <a:rPr lang="tr-TR" sz="2800" b="1" dirty="0">
                <a:solidFill>
                  <a:srgbClr val="FFFF00"/>
                </a:solidFill>
              </a:rPr>
              <a:t>yerleşemeyen öğrenciler</a:t>
            </a:r>
            <a:r>
              <a:rPr lang="tr-TR" sz="2800" dirty="0"/>
              <a:t>,</a:t>
            </a:r>
          </a:p>
          <a:p>
            <a:r>
              <a:rPr lang="tr-TR" sz="2800" b="1" dirty="0" smtClean="0"/>
              <a:t>Nakil </a:t>
            </a:r>
            <a:r>
              <a:rPr lang="tr-TR" sz="2800" b="1" dirty="0"/>
              <a:t>tercihlerinde ilk 2 (iki) okulu </a:t>
            </a:r>
            <a:r>
              <a:rPr lang="tr-TR" sz="2800" b="1" u="sng" dirty="0"/>
              <a:t>Kayıt Alanından </a:t>
            </a:r>
            <a:r>
              <a:rPr lang="tr-TR" sz="2800" b="1" dirty="0"/>
              <a:t>seçmek kaydıyla </a:t>
            </a:r>
            <a:r>
              <a:rPr lang="tr-TR" sz="2800" b="1" dirty="0" smtClean="0"/>
              <a:t>en fazla </a:t>
            </a:r>
            <a:r>
              <a:rPr lang="tr-TR" sz="2800" b="1" dirty="0"/>
              <a:t>3 (üç) okul tercihinde bulunabileceklerdir. </a:t>
            </a:r>
            <a:endParaRPr lang="tr-TR" sz="2800" b="1" dirty="0" smtClean="0"/>
          </a:p>
          <a:p>
            <a:r>
              <a:rPr lang="tr-TR" sz="2800" b="1" dirty="0" smtClean="0"/>
              <a:t>Yapılan </a:t>
            </a:r>
            <a:r>
              <a:rPr lang="tr-TR" sz="2800" b="1" dirty="0"/>
              <a:t>tercihlerde aynı okul türünden (</a:t>
            </a:r>
            <a:r>
              <a:rPr lang="tr-TR" sz="2800" b="1" dirty="0" smtClean="0"/>
              <a:t>Anadolu Lisesi</a:t>
            </a:r>
            <a:r>
              <a:rPr lang="tr-TR" sz="2800" b="1" dirty="0"/>
              <a:t>, Meslekî ve Teknik Anadolu Lisesi, Anadolu İmam Hatip Lisesi) en fazla 2 (iki) okul</a:t>
            </a:r>
          </a:p>
          <a:p>
            <a:r>
              <a:rPr lang="tr-TR" sz="2800" b="1" dirty="0"/>
              <a:t>seçilebilecektir</a:t>
            </a:r>
            <a:r>
              <a:rPr lang="tr-TR" sz="2800" b="1" dirty="0" smtClean="0"/>
              <a:t>.</a:t>
            </a:r>
          </a:p>
          <a:p>
            <a:endParaRPr lang="tr-TR" sz="32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12236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-23761" y="2709503"/>
            <a:ext cx="118072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b="1" dirty="0"/>
              <a:t>Öğrenciler, ayrıca istemeleri hâlinde yerleştirmeye esas 4’üncü nakil başvuru döneminde</a:t>
            </a:r>
          </a:p>
          <a:p>
            <a:pPr algn="just"/>
            <a:r>
              <a:rPr lang="tr-TR" sz="4000" b="1" dirty="0"/>
              <a:t>“Meslekî Eğitim </a:t>
            </a:r>
            <a:r>
              <a:rPr lang="tr-TR" sz="4000" b="1" dirty="0" err="1"/>
              <a:t>Merkezleri”ni</a:t>
            </a:r>
            <a:r>
              <a:rPr lang="tr-TR" sz="4000" b="1" dirty="0"/>
              <a:t> </a:t>
            </a:r>
            <a:r>
              <a:rPr lang="tr-TR" sz="4000" b="1" dirty="0" smtClean="0"/>
              <a:t>tercih </a:t>
            </a:r>
            <a:r>
              <a:rPr lang="tr-TR" sz="4000" b="1" dirty="0"/>
              <a:t>edebileceklerdir.</a:t>
            </a:r>
            <a:endParaRPr lang="tr-TR" sz="88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880316" y="1709230"/>
            <a:ext cx="7422225" cy="58477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MESLEKİ EĞİTİM MERKEZLERİNİ TERCİH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7283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-23761" y="2709503"/>
            <a:ext cx="122157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b="1" u="sng" dirty="0" smtClean="0">
                <a:solidFill>
                  <a:srgbClr val="FFFF00"/>
                </a:solidFill>
              </a:rPr>
              <a:t>http</a:t>
            </a:r>
            <a:r>
              <a:rPr lang="sv-SE" sz="3600" b="1" u="sng" dirty="0">
                <a:solidFill>
                  <a:srgbClr val="FFFF00"/>
                </a:solidFill>
              </a:rPr>
              <a:t>://www.meb.gov.tr </a:t>
            </a:r>
            <a:r>
              <a:rPr lang="sv-SE" sz="3600" b="1" dirty="0"/>
              <a:t>veya </a:t>
            </a:r>
            <a:r>
              <a:rPr lang="sv-SE" sz="3600" b="1" u="sng" dirty="0">
                <a:solidFill>
                  <a:srgbClr val="FFFF00"/>
                </a:solidFill>
              </a:rPr>
              <a:t>https://</a:t>
            </a:r>
            <a:r>
              <a:rPr lang="sv-SE" sz="3600" b="1" u="sng" dirty="0" smtClean="0">
                <a:solidFill>
                  <a:srgbClr val="FFFF00"/>
                </a:solidFill>
              </a:rPr>
              <a:t>e-</a:t>
            </a:r>
            <a:r>
              <a:rPr lang="tr-TR" sz="3600" b="1" u="sng" dirty="0" smtClean="0">
                <a:solidFill>
                  <a:srgbClr val="FFFF00"/>
                </a:solidFill>
              </a:rPr>
              <a:t>o</a:t>
            </a:r>
            <a:r>
              <a:rPr lang="sv-SE" sz="3600" b="1" u="sng" dirty="0" smtClean="0">
                <a:solidFill>
                  <a:srgbClr val="FFFF00"/>
                </a:solidFill>
              </a:rPr>
              <a:t>kul.meb.gov.tr </a:t>
            </a:r>
            <a:r>
              <a:rPr lang="sv-SE" sz="4000" b="1" dirty="0" smtClean="0"/>
              <a:t>internet</a:t>
            </a:r>
            <a:r>
              <a:rPr lang="tr-TR" sz="4000" b="1" dirty="0" smtClean="0"/>
              <a:t> adreslerinden </a:t>
            </a:r>
          </a:p>
          <a:p>
            <a:pPr algn="ctr"/>
            <a:r>
              <a:rPr lang="tr-TR" sz="4000" b="1" dirty="0" smtClean="0">
                <a:solidFill>
                  <a:srgbClr val="FFC000"/>
                </a:solidFill>
              </a:rPr>
              <a:t>öğrenci </a:t>
            </a:r>
            <a:r>
              <a:rPr lang="tr-TR" sz="4000" b="1" dirty="0">
                <a:solidFill>
                  <a:srgbClr val="FFC000"/>
                </a:solidFill>
              </a:rPr>
              <a:t>ve velisi tarafından </a:t>
            </a:r>
            <a:endParaRPr lang="tr-TR" sz="4000" b="1" dirty="0" smtClean="0">
              <a:solidFill>
                <a:srgbClr val="FFC000"/>
              </a:solidFill>
            </a:endParaRPr>
          </a:p>
          <a:p>
            <a:r>
              <a:rPr lang="tr-TR" sz="4000" b="1" dirty="0" smtClean="0"/>
              <a:t>02-13 </a:t>
            </a:r>
            <a:r>
              <a:rPr lang="tr-TR" sz="4000" b="1" dirty="0"/>
              <a:t>Temmuz 2018 (17.00’ye kadar) tarihleri arasında yapılacaktır</a:t>
            </a:r>
            <a:endParaRPr lang="tr-TR" sz="88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33341" y="1709230"/>
            <a:ext cx="8999580" cy="58477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TERCİHLER NE ZAMAN NEREDEN YAPILACAK ?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7897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-23762" y="2001618"/>
            <a:ext cx="122157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u="sng" dirty="0" smtClean="0">
                <a:solidFill>
                  <a:srgbClr val="FFC000"/>
                </a:solidFill>
              </a:rPr>
              <a:t>Tercih işlemlerini </a:t>
            </a:r>
          </a:p>
          <a:p>
            <a:r>
              <a:rPr lang="tr-TR" sz="3600" b="1" dirty="0" smtClean="0"/>
              <a:t>öğrenci </a:t>
            </a:r>
            <a:r>
              <a:rPr lang="tr-TR" sz="3600" b="1" dirty="0"/>
              <a:t>velisinin talebi üzerine, velinin doldurup imzalayarak verdiği </a:t>
            </a:r>
            <a:endParaRPr lang="tr-TR" sz="3600" b="1" dirty="0" smtClean="0"/>
          </a:p>
          <a:p>
            <a:r>
              <a:rPr lang="tr-TR" sz="3600" b="1" u="sng" dirty="0">
                <a:solidFill>
                  <a:srgbClr val="FFFF00"/>
                </a:solidFill>
              </a:rPr>
              <a:t>“Yerleştirme Tercihleri İçin Ön Çalışma Formu EK-1”</a:t>
            </a:r>
            <a:endParaRPr lang="tr-TR" sz="3600" b="1" dirty="0" smtClean="0">
              <a:solidFill>
                <a:srgbClr val="FFFF00"/>
              </a:solidFill>
            </a:endParaRPr>
          </a:p>
          <a:p>
            <a:pPr algn="just"/>
            <a:r>
              <a:rPr lang="tr-TR" sz="3600" b="1" dirty="0" smtClean="0"/>
              <a:t>esas alınarak veli </a:t>
            </a:r>
            <a:r>
              <a:rPr lang="tr-TR" sz="3600" b="1" dirty="0"/>
              <a:t>adına </a:t>
            </a:r>
            <a:r>
              <a:rPr lang="tr-TR" sz="3600" b="1" u="sng" dirty="0">
                <a:solidFill>
                  <a:srgbClr val="FFFF00"/>
                </a:solidFill>
              </a:rPr>
              <a:t>okul müdürlükleri </a:t>
            </a:r>
            <a:r>
              <a:rPr lang="tr-TR" sz="3600" b="1" dirty="0" smtClean="0"/>
              <a:t>tarafından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-23761" y="1293732"/>
            <a:ext cx="12215761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Elektronik ortamda tercih işlemlerini </a:t>
            </a:r>
            <a:r>
              <a:rPr lang="tr-TR" sz="3200" b="1" u="sng" dirty="0"/>
              <a:t>yapamayanlar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-23762" y="5288340"/>
            <a:ext cx="12215761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13 Temmuz 2018 saat 17.00’ye kadar </a:t>
            </a:r>
          </a:p>
          <a:p>
            <a:pPr algn="ctr"/>
            <a:r>
              <a:rPr lang="tr-TR" sz="3200" b="1" dirty="0" smtClean="0"/>
              <a:t>yapılacaktır </a:t>
            </a:r>
            <a:endParaRPr lang="tr-TR" sz="3200" b="1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133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93438"/>
              </p:ext>
            </p:extLst>
          </p:nvPr>
        </p:nvGraphicFramePr>
        <p:xfrm>
          <a:off x="0" y="1443463"/>
          <a:ext cx="12192002" cy="527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96"/>
                <a:gridCol w="4657368"/>
                <a:gridCol w="3142938"/>
              </a:tblGrid>
              <a:tr h="1366724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FF00"/>
                          </a:solidFill>
                        </a:rPr>
                        <a:t>YERLEŞTİRMEYE ESAS NAKİL BAŞVURU TARİHLERİ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8146">
                <a:tc>
                  <a:txBody>
                    <a:bodyPr/>
                    <a:lstStyle/>
                    <a:p>
                      <a:r>
                        <a:rPr lang="tr-TR" sz="2800" b="1" dirty="0" smtClean="0"/>
                        <a:t>1.NAKİL BAŞVURU TARİHİ</a:t>
                      </a:r>
                      <a:endParaRPr lang="tr-TR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/>
                        <a:t>06-10 Ağustos</a:t>
                      </a:r>
                      <a:r>
                        <a:rPr lang="tr-TR" sz="2800" b="1" baseline="0" dirty="0" smtClean="0"/>
                        <a:t> 2018</a:t>
                      </a:r>
                      <a:endParaRPr lang="tr-TR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/>
                        <a:t>13 Ağustos</a:t>
                      </a:r>
                      <a:endParaRPr lang="tr-TR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1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1.NAKİL BAŞVURU TARİHİ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13-17 Ağustos</a:t>
                      </a:r>
                      <a:r>
                        <a:rPr lang="tr-TR" sz="2800" b="1" baseline="0" dirty="0" smtClean="0"/>
                        <a:t> 2018</a:t>
                      </a:r>
                      <a:endParaRPr lang="tr-TR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19 Ağustos</a:t>
                      </a:r>
                    </a:p>
                    <a:p>
                      <a:endParaRPr lang="tr-T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1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1.NAKİL BAŞVURU TARİHİ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27-31 Ağustos</a:t>
                      </a:r>
                      <a:r>
                        <a:rPr lang="tr-TR" sz="2800" b="1" baseline="0" dirty="0" smtClean="0"/>
                        <a:t> 2018</a:t>
                      </a:r>
                      <a:endParaRPr lang="tr-TR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Eylül</a:t>
                      </a:r>
                    </a:p>
                    <a:p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1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1.NAKİL BAŞVURU TARİHİ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/>
                        <a:t>3-6 Eylül </a:t>
                      </a:r>
                      <a:r>
                        <a:rPr lang="tr-TR" sz="2800" b="1" baseline="0" dirty="0" smtClean="0"/>
                        <a:t>2018</a:t>
                      </a:r>
                      <a:endParaRPr lang="tr-TR" sz="2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 Eylül</a:t>
                      </a:r>
                    </a:p>
                    <a:p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181631" y="0"/>
            <a:ext cx="5280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i="1" u="none" strike="noStrike" baseline="0" dirty="0" smtClean="0">
                <a:latin typeface="TimesNewRomanPS-BoldItalicMT"/>
              </a:rPr>
              <a:t>TANIMLAR VE KISALTMALAR</a:t>
            </a: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496017"/>
              </p:ext>
            </p:extLst>
          </p:nvPr>
        </p:nvGraphicFramePr>
        <p:xfrm>
          <a:off x="386365" y="719666"/>
          <a:ext cx="11513713" cy="591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268"/>
                <a:gridCol w="8572445"/>
              </a:tblGrid>
              <a:tr h="922831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Merkezi Sınav Puanı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Fen liseleri, sosyal bilimler liseleri, proje uygulayan eğitim kurumları ile mesleki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 teknik Anadolu liselerinin Anadolu teknik programlarına öğrenci yerleştirmede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kullanılan Bakanlıkça yapılan merkezî sınav puanını,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49400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Merkezi Yerleştirme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Merkezi sınavla öğrenci alan okulların belirlenen kontenjanlarına puan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üstünlüğüne göre tercihleri doğrultusunda yapılan yerleştirmeyi,</a:t>
                      </a:r>
                      <a:endParaRPr lang="tr-TR" sz="1600" b="1" dirty="0"/>
                    </a:p>
                  </a:txBody>
                  <a:tcPr/>
                </a:tc>
              </a:tr>
              <a:tr h="649400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 Başarı Puanı (OBP)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Ortaokulun 6, 7 ve 8’inci sınıf seviyesinde alınan yılsonu başarı puanlarının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aritmetik ortalamasını,</a:t>
                      </a:r>
                      <a:endParaRPr lang="tr-TR" sz="1600" b="1" dirty="0"/>
                    </a:p>
                  </a:txBody>
                  <a:tcPr/>
                </a:tc>
              </a:tr>
              <a:tr h="1196262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Ortaöğretim Kayıt Alanı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Eğitimde süreklilik ve coğrafi bütünlük esasına dayalı olarak öğrenci sayısı, okul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türü, kontenjan ve donanımları göz önünde bulundurularak il/ilçe millî eğitim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müdürlüğünce ortaokul ve liselerin birbirleri ile eşleştirildiği ve kayıt yapılabilecek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farklı ortaöğretim kurumlarından oluşturulan alanı,</a:t>
                      </a:r>
                      <a:endParaRPr lang="tr-TR" sz="1600" b="1" dirty="0"/>
                    </a:p>
                  </a:txBody>
                  <a:tcPr/>
                </a:tc>
              </a:tr>
              <a:tr h="922831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Yerel Yerleştirme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Ortaöğretim kayıt alanları dikkate alınarak, öğrencilerin </a:t>
                      </a:r>
                      <a:r>
                        <a:rPr lang="tr-TR" sz="1600" b="1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ikamet adresleri</a:t>
                      </a:r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tr-TR" sz="1600" b="1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ortaokullarda </a:t>
                      </a:r>
                      <a:r>
                        <a:rPr lang="tr-TR" sz="1600" b="1" i="0" u="sng" strike="noStrike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bulunuşlukları</a:t>
                      </a:r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600" b="1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tercih önceliği</a:t>
                      </a:r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600" b="1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okul başarı puanları</a:t>
                      </a:r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600" b="1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devam-devamsızlık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 </a:t>
                      </a:r>
                      <a:r>
                        <a:rPr lang="tr-TR" sz="1600" b="1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yaş kriterleri </a:t>
                      </a:r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ile okullara yapılan yerleştirmeyi,</a:t>
                      </a:r>
                      <a:endParaRPr lang="tr-TR" sz="1600" b="1" dirty="0"/>
                    </a:p>
                  </a:txBody>
                  <a:tcPr/>
                </a:tc>
              </a:tr>
              <a:tr h="649400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Yıl Sonu Başarı Puanı (YBP)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Derslerin ağırlıklı puanları toplamının haftalık toplam ders saati sayısına bölümü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ile elde edilen ve virgülden sonra dört basamak yürütülen puanı,</a:t>
                      </a:r>
                      <a:endParaRPr lang="tr-TR" sz="1600" b="1" dirty="0"/>
                    </a:p>
                  </a:txBody>
                  <a:tcPr/>
                </a:tc>
              </a:tr>
              <a:tr h="922831"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Yetenek Sınavı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Güzel Sanatlar Liseleri, Spor Liseleri, Klasik Sanatlar ve Musiki, Görsel Sanatlar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 Spor Programı/Projesi Uygulayan Anadolu İmam Hatip Liselerine yerleştirme</a:t>
                      </a:r>
                    </a:p>
                    <a:p>
                      <a:r>
                        <a:rPr lang="tr-T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için okullarca yapılan seçme sınavı,</a:t>
                      </a:r>
                      <a:endParaRPr lang="tr-TR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0" y="1293732"/>
            <a:ext cx="12192000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tr-TR" sz="3200" b="1" dirty="0" smtClean="0"/>
              <a:t>Yerleştirmeye </a:t>
            </a:r>
            <a:r>
              <a:rPr lang="tr-TR" sz="3200" b="1" dirty="0"/>
              <a:t>esas nakil tercih başvurularının alınması sürecinde özel </a:t>
            </a:r>
            <a:r>
              <a:rPr lang="tr-TR" sz="3200" b="1" dirty="0" smtClean="0"/>
              <a:t>ortaöğretim kurumlarına </a:t>
            </a:r>
            <a:r>
              <a:rPr lang="tr-TR" sz="3200" b="1" dirty="0"/>
              <a:t>kayıt ve nakil işlemleri yapılabilecektir.</a:t>
            </a:r>
            <a:endParaRPr lang="tr-TR" sz="32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1" y="3847115"/>
            <a:ext cx="12192001" cy="206210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tr-TR" sz="3200" b="1" dirty="0">
                <a:solidFill>
                  <a:schemeClr val="bg1"/>
                </a:solidFill>
              </a:rPr>
              <a:t>Yerleştirmeye esas nakil başvuruları, tercih edilecek okulun </a:t>
            </a:r>
            <a:r>
              <a:rPr lang="tr-TR" sz="3200" b="1" u="sng" dirty="0">
                <a:solidFill>
                  <a:schemeClr val="bg1"/>
                </a:solidFill>
              </a:rPr>
              <a:t>boş kontenjanına </a:t>
            </a:r>
            <a:r>
              <a:rPr lang="tr-TR" sz="3200" b="1" u="sng" dirty="0" smtClean="0">
                <a:solidFill>
                  <a:schemeClr val="bg1"/>
                </a:solidFill>
              </a:rPr>
              <a:t>bakılmaksızın</a:t>
            </a:r>
            <a:endParaRPr lang="tr-TR" sz="3200" b="1" u="sng" dirty="0">
              <a:solidFill>
                <a:schemeClr val="bg1"/>
              </a:solidFill>
            </a:endParaRPr>
          </a:p>
          <a:p>
            <a:pPr algn="just"/>
            <a:r>
              <a:rPr lang="tr-TR" sz="3200" b="1" dirty="0" smtClean="0">
                <a:solidFill>
                  <a:schemeClr val="bg1"/>
                </a:solidFill>
              </a:rPr>
              <a:t>herhangi </a:t>
            </a:r>
            <a:r>
              <a:rPr lang="tr-TR" sz="3200" b="1" dirty="0">
                <a:solidFill>
                  <a:schemeClr val="bg1"/>
                </a:solidFill>
              </a:rPr>
              <a:t>bir ortaokul veya imam hatip ortaokulu müdürlüğüne başvurarak yapılabilecektir.</a:t>
            </a:r>
            <a:endParaRPr lang="tr-TR" sz="3200" b="1" i="1" u="sng" strike="noStrike" baseline="0" dirty="0" smtClean="0">
              <a:solidFill>
                <a:schemeClr val="bg1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18067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2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0" y="1293732"/>
            <a:ext cx="12192000" cy="5632311"/>
          </a:xfrm>
          <a:prstGeom prst="rect">
            <a:avLst/>
          </a:prstGeom>
          <a:solidFill>
            <a:srgbClr val="00B050">
              <a:alpha val="84000"/>
            </a:srgb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/>
              <a:t>Tercihler okul müdürlüğü tarafından elektronik ortamda onaylanacaktır.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Tercihlerle ilgili varsa </a:t>
            </a:r>
            <a:r>
              <a:rPr lang="tr-TR" sz="3000" b="1" dirty="0"/>
              <a:t>her türlü düzeltme elektronik onaylama işleminden önce yapılacaktır.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Onaylama işlemi yapıldığı </a:t>
            </a:r>
            <a:r>
              <a:rPr lang="tr-TR" sz="3000" b="1" dirty="0"/>
              <a:t>anda öğrencinin tercih işlemi tamamlanmış olacaktır.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Öğrenci </a:t>
            </a:r>
            <a:r>
              <a:rPr lang="tr-TR" sz="3000" b="1" dirty="0"/>
              <a:t>velisi düzeltme </a:t>
            </a:r>
            <a:r>
              <a:rPr lang="tr-TR" sz="3000" b="1" dirty="0" smtClean="0"/>
              <a:t>veya iptal </a:t>
            </a:r>
            <a:r>
              <a:rPr lang="tr-TR" sz="3000" b="1" dirty="0"/>
              <a:t>işlemi için takvimde belirtilen tercih süreleri içerisinde okul müdürlüğüne </a:t>
            </a:r>
            <a:r>
              <a:rPr lang="tr-TR" sz="3000" b="1" dirty="0" smtClean="0"/>
              <a:t>başvurarak başvurunun </a:t>
            </a:r>
            <a:r>
              <a:rPr lang="tr-TR" sz="3000" b="1" dirty="0"/>
              <a:t>düzeltilmesi veya iptal talebinde bulunabilecektir.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Tercih </a:t>
            </a:r>
            <a:r>
              <a:rPr lang="tr-TR" sz="3000" b="1" dirty="0"/>
              <a:t>Başvuru Durumu “İptal</a:t>
            </a:r>
            <a:r>
              <a:rPr lang="tr-TR" sz="3000" b="1" dirty="0" smtClean="0"/>
              <a:t>” olarak </a:t>
            </a:r>
            <a:r>
              <a:rPr lang="tr-TR" sz="3000" b="1" dirty="0"/>
              <a:t>görünen öğrenciler yerleştirme işlemlerine dâhil edilmeyecektir.</a:t>
            </a:r>
            <a:endParaRPr lang="tr-TR" sz="30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0" y="1293732"/>
            <a:ext cx="12192000" cy="1077218"/>
          </a:xfrm>
          <a:prstGeom prst="rect">
            <a:avLst/>
          </a:prstGeom>
          <a:solidFill>
            <a:srgbClr val="00B050">
              <a:alpha val="84000"/>
            </a:srgb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200" dirty="0"/>
              <a:t>Tercih listesinden öğrenci velisi, onay </a:t>
            </a:r>
            <a:r>
              <a:rPr lang="tr-TR" sz="3200" dirty="0" smtClean="0"/>
              <a:t>işleminden ise </a:t>
            </a:r>
            <a:r>
              <a:rPr lang="tr-TR" sz="3200" dirty="0"/>
              <a:t>okul müdürlüğü ile veli birlikte sorumludur.</a:t>
            </a:r>
            <a:endParaRPr lang="tr-TR" sz="30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3105469"/>
            <a:ext cx="12192000" cy="3416320"/>
          </a:xfrm>
          <a:prstGeom prst="rect">
            <a:avLst/>
          </a:prstGeom>
          <a:solidFill>
            <a:srgbClr val="00B050">
              <a:alpha val="84000"/>
            </a:srgb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b="1" dirty="0"/>
              <a:t>“Yerleştirme Tercihleri İçin Ön Çalışma Formu EK-1” veli tarafından </a:t>
            </a:r>
            <a:r>
              <a:rPr lang="tr-TR" sz="3600" b="1" dirty="0" smtClean="0"/>
              <a:t>doldurulup imzalandıktan </a:t>
            </a:r>
            <a:r>
              <a:rPr lang="tr-TR" sz="3600" b="1" dirty="0"/>
              <a:t>sonra tercihler, sisteme okul müdürlüğü tarafından girilerek onaylandıktan </a:t>
            </a:r>
            <a:r>
              <a:rPr lang="tr-TR" sz="3600" b="1" dirty="0" smtClean="0"/>
              <a:t>sonra iki </a:t>
            </a:r>
            <a:r>
              <a:rPr lang="tr-TR" sz="3600" b="1" dirty="0"/>
              <a:t>nüsha çıktısı alınacak, bir nüshası imza karşılığı veliye verilecek ve diğer nüshası </a:t>
            </a:r>
            <a:r>
              <a:rPr lang="tr-TR" sz="3600" b="1" dirty="0" smtClean="0"/>
              <a:t>okulda saklanacaktır</a:t>
            </a:r>
            <a:r>
              <a:rPr lang="tr-TR" sz="3600" b="1" dirty="0"/>
              <a:t>.</a:t>
            </a:r>
            <a:endParaRPr lang="tr-TR" sz="3200" b="1" i="1" u="sng" strike="noStrike" baseline="0" dirty="0" smtClean="0">
              <a:solidFill>
                <a:srgbClr val="FFFF00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560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922156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b="1" dirty="0">
                <a:latin typeface="TimesNewRomanPSMT"/>
              </a:rPr>
              <a:t>02-13 Temmuz 2018 tarihlerinde Özel Eğitim ve Rehberlik Hizmetleri Genel </a:t>
            </a:r>
            <a:r>
              <a:rPr lang="tr-TR" sz="3200" b="1" dirty="0" smtClean="0">
                <a:latin typeface="TimesNewRomanPSMT"/>
              </a:rPr>
              <a:t>Müdürlüğü koordinasyonunda </a:t>
            </a:r>
            <a:r>
              <a:rPr lang="tr-TR" sz="3200" b="1" dirty="0">
                <a:latin typeface="TimesNewRomanPSMT"/>
              </a:rPr>
              <a:t>oluşturulan </a:t>
            </a:r>
            <a:r>
              <a:rPr lang="tr-TR" sz="3200" b="1" u="sng" dirty="0">
                <a:solidFill>
                  <a:srgbClr val="FFFF00"/>
                </a:solidFill>
                <a:latin typeface="TimesNewRomanPSMT"/>
              </a:rPr>
              <a:t>tercih danışmanlığı komisyonlar</a:t>
            </a:r>
            <a:r>
              <a:rPr lang="tr-TR" sz="3200" b="1" dirty="0">
                <a:solidFill>
                  <a:srgbClr val="FFFF00"/>
                </a:solidFill>
                <a:latin typeface="TimesNewRomanPSMT"/>
              </a:rPr>
              <a:t>ı</a:t>
            </a:r>
            <a:r>
              <a:rPr lang="tr-TR" sz="3200" b="1" dirty="0">
                <a:latin typeface="TimesNewRomanPSMT"/>
              </a:rPr>
              <a:t> tarafından talep </a:t>
            </a:r>
            <a:r>
              <a:rPr lang="tr-TR" sz="3200" b="1" dirty="0" smtClean="0">
                <a:latin typeface="TimesNewRomanPSMT"/>
              </a:rPr>
              <a:t>eden öğrencilere </a:t>
            </a:r>
            <a:r>
              <a:rPr lang="tr-TR" sz="3200" b="1" dirty="0">
                <a:latin typeface="TimesNewRomanPSMT"/>
              </a:rPr>
              <a:t>tercih danışmanlığı hizmeti verilecektir.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437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  <a:latin typeface="TimesNewRomanPS-BoldMT"/>
              </a:rPr>
              <a:t>1.3. TERCİH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574427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600" b="1" dirty="0"/>
              <a:t>Tercih yapmayan veya tercihleri doğrultusunda hiçbir </a:t>
            </a:r>
            <a:r>
              <a:rPr lang="tr-TR" sz="3600" b="1" dirty="0" smtClean="0"/>
              <a:t>ortaöğretim kurumuna yerleşemeyen </a:t>
            </a:r>
            <a:r>
              <a:rPr lang="tr-TR" sz="3600" b="1" dirty="0"/>
              <a:t>öğrenciler, </a:t>
            </a:r>
            <a:endParaRPr lang="tr-TR" sz="3600" b="1" dirty="0" smtClean="0"/>
          </a:p>
          <a:p>
            <a:pPr algn="just"/>
            <a:endParaRPr lang="tr-TR" sz="3600" b="1" dirty="0"/>
          </a:p>
          <a:p>
            <a:pPr algn="ctr"/>
            <a:r>
              <a:rPr lang="tr-TR" sz="3600" b="1" u="sng" dirty="0" smtClean="0">
                <a:solidFill>
                  <a:srgbClr val="FFFF00"/>
                </a:solidFill>
              </a:rPr>
              <a:t>açık öğretim </a:t>
            </a:r>
            <a:r>
              <a:rPr lang="tr-TR" sz="3600" b="1" u="sng" dirty="0">
                <a:solidFill>
                  <a:srgbClr val="FFFF00"/>
                </a:solidFill>
              </a:rPr>
              <a:t>kurumlarına yönlendirilecektir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716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1.4. YERLEŞTİRME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325334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u="sng" dirty="0">
                <a:solidFill>
                  <a:srgbClr val="FFFF00"/>
                </a:solidFill>
              </a:rPr>
              <a:t>öğrenciler</a:t>
            </a:r>
            <a:r>
              <a:rPr lang="tr-TR" sz="2800" dirty="0"/>
              <a:t>, </a:t>
            </a: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FF00"/>
                </a:solidFill>
              </a:rPr>
              <a:t>sınavla</a:t>
            </a:r>
            <a:r>
              <a:rPr lang="tr-TR" sz="2800" dirty="0" smtClean="0">
                <a:solidFill>
                  <a:srgbClr val="FFFF00"/>
                </a:solidFill>
              </a:rPr>
              <a:t> </a:t>
            </a:r>
            <a:r>
              <a:rPr lang="tr-TR" sz="2800" b="1" dirty="0" smtClean="0">
                <a:solidFill>
                  <a:srgbClr val="FFFF00"/>
                </a:solidFill>
              </a:rPr>
              <a:t>öğrenci alan </a:t>
            </a:r>
            <a:r>
              <a:rPr lang="tr-TR" sz="2800" b="1" dirty="0">
                <a:solidFill>
                  <a:srgbClr val="FFFF00"/>
                </a:solidFill>
              </a:rPr>
              <a:t>okulların belirlenen kontenjanlarına </a:t>
            </a:r>
            <a:r>
              <a:rPr lang="tr-TR" sz="2800" b="1" dirty="0"/>
              <a:t>puan üstünlüğü ve tercihleri </a:t>
            </a:r>
            <a:r>
              <a:rPr lang="tr-TR" sz="2800" b="1" dirty="0" smtClean="0"/>
              <a:t>doğrultusunda</a:t>
            </a:r>
            <a:endParaRPr lang="tr-TR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u="sng" dirty="0" smtClean="0">
                <a:solidFill>
                  <a:srgbClr val="FFFF00"/>
                </a:solidFill>
              </a:rPr>
              <a:t>Yerel yerleştirme </a:t>
            </a:r>
            <a:r>
              <a:rPr lang="tr-TR" sz="2800" b="1" u="sng" dirty="0">
                <a:solidFill>
                  <a:srgbClr val="FFFF00"/>
                </a:solidFill>
              </a:rPr>
              <a:t>ile öğrenci alan </a:t>
            </a:r>
            <a:r>
              <a:rPr lang="tr-TR" sz="2800" b="1" u="sng" dirty="0" smtClean="0">
                <a:solidFill>
                  <a:srgbClr val="FFFF00"/>
                </a:solidFill>
              </a:rPr>
              <a:t>okullar</a:t>
            </a:r>
            <a:r>
              <a:rPr lang="tr-TR" sz="2800" u="sng" dirty="0" smtClean="0">
                <a:solidFill>
                  <a:srgbClr val="FFFF00"/>
                </a:solidFill>
              </a:rPr>
              <a:t>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ortaöğretim </a:t>
            </a:r>
            <a:r>
              <a:rPr lang="tr-TR" sz="2800" dirty="0"/>
              <a:t>kayıt alanlarındaki okullara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öğrencilerin ikamet adresleri</a:t>
            </a:r>
            <a:r>
              <a:rPr lang="tr-TR" sz="2800" dirty="0"/>
              <a:t>,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ortaokullarda </a:t>
            </a:r>
            <a:r>
              <a:rPr lang="tr-TR" sz="2800" dirty="0" err="1"/>
              <a:t>bulunuşlukları</a:t>
            </a:r>
            <a:r>
              <a:rPr lang="tr-TR" sz="2800" dirty="0"/>
              <a:t>,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tercih </a:t>
            </a:r>
            <a:r>
              <a:rPr lang="tr-TR" sz="2800" dirty="0"/>
              <a:t>önceliği,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okul </a:t>
            </a:r>
            <a:r>
              <a:rPr lang="tr-TR" sz="2800" dirty="0"/>
              <a:t>başarı puanları,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devam-devamsızlık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yaş </a:t>
            </a:r>
            <a:r>
              <a:rPr lang="tr-TR" sz="2800" dirty="0"/>
              <a:t>kriterleri </a:t>
            </a:r>
            <a:endParaRPr lang="tr-TR" sz="28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göz </a:t>
            </a:r>
            <a:r>
              <a:rPr lang="tr-TR" sz="2800" dirty="0"/>
              <a:t>önünde bulundurularak yerleştirilecektir. </a:t>
            </a:r>
            <a:endParaRPr lang="tr-TR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716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1.4. YERLEŞTİRME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325334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Yerleştirme </a:t>
            </a:r>
            <a:r>
              <a:rPr lang="tr-TR" sz="3200" dirty="0"/>
              <a:t>yapılacak okullar </a:t>
            </a:r>
            <a:r>
              <a:rPr lang="tr-TR" sz="3200" dirty="0" smtClean="0"/>
              <a:t>ve kontenjanları </a:t>
            </a:r>
            <a:r>
              <a:rPr lang="tr-TR" sz="3200" b="1" i="1" u="sng" dirty="0">
                <a:solidFill>
                  <a:srgbClr val="FFFF00"/>
                </a:solidFill>
              </a:rPr>
              <a:t>http://www.meb.gov.tr </a:t>
            </a:r>
            <a:r>
              <a:rPr lang="tr-TR" sz="3200" dirty="0"/>
              <a:t>veya </a:t>
            </a:r>
            <a:r>
              <a:rPr lang="tr-TR" sz="3200" b="1" i="1" u="sng" dirty="0">
                <a:solidFill>
                  <a:srgbClr val="FFFF00"/>
                </a:solidFill>
              </a:rPr>
              <a:t>https://</a:t>
            </a:r>
            <a:r>
              <a:rPr lang="tr-TR" sz="3200" b="1" i="1" u="sng" dirty="0" smtClean="0">
                <a:solidFill>
                  <a:srgbClr val="FFFF00"/>
                </a:solidFill>
              </a:rPr>
              <a:t>e-okul.meb.gov.tr</a:t>
            </a:r>
          </a:p>
          <a:p>
            <a:endParaRPr lang="tr-TR" sz="3200" dirty="0" smtClean="0"/>
          </a:p>
          <a:p>
            <a:pPr algn="ctr"/>
            <a:r>
              <a:rPr lang="tr-TR" sz="3200" b="1" u="sng" dirty="0" smtClean="0">
                <a:solidFill>
                  <a:srgbClr val="FFFF00"/>
                </a:solidFill>
              </a:rPr>
              <a:t>internet adresinden yayımlanacaktır. </a:t>
            </a:r>
          </a:p>
          <a:p>
            <a:endParaRPr lang="tr-TR" sz="32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0" y="4174730"/>
            <a:ext cx="12192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Yerleştirme sonuçları </a:t>
            </a:r>
          </a:p>
          <a:p>
            <a:pPr algn="ctr"/>
            <a:r>
              <a:rPr lang="tr-TR" sz="3200" b="1" dirty="0"/>
              <a:t>30 Temmuz 2018 tarihinde ilan edilecektir.</a:t>
            </a:r>
            <a:endParaRPr lang="tr-TR" sz="3200" b="1" u="sng" dirty="0">
              <a:solidFill>
                <a:srgbClr val="FFFF00"/>
              </a:solidFill>
            </a:endParaRPr>
          </a:p>
          <a:p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249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716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1.4. YERLEŞTİRME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252613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/>
              <a:t>Sınavla ve yerel yerleştirme ile öğrenci alan okullardan hiçbirine yerleşemeyen öğrenciler </a:t>
            </a:r>
            <a:endParaRPr lang="tr-TR" sz="2800" b="1" dirty="0" smtClean="0"/>
          </a:p>
          <a:p>
            <a:endParaRPr lang="tr-TR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b="1" dirty="0" smtClean="0"/>
              <a:t>2017/2018 </a:t>
            </a:r>
            <a:r>
              <a:rPr lang="tr-TR" sz="2800" b="1" dirty="0"/>
              <a:t>eğitim-öğretim yılında sınıf tekrarına kalan 9’uncu sınıf öğrencileri, </a:t>
            </a:r>
            <a:endParaRPr lang="tr-TR" sz="2800" b="1" dirty="0" smtClean="0"/>
          </a:p>
          <a:p>
            <a:endParaRPr lang="tr-TR" sz="2800" b="1" dirty="0" smtClean="0"/>
          </a:p>
          <a:p>
            <a:pPr algn="just"/>
            <a:r>
              <a:rPr lang="tr-TR" sz="2800" b="1" dirty="0" smtClean="0"/>
              <a:t>il/ilçe öğrenci yerleştirme </a:t>
            </a:r>
            <a:r>
              <a:rPr lang="tr-TR" sz="2800" b="1" dirty="0"/>
              <a:t>ve nakil komisyonlarına başvurmaları halinde yerel yerleştirme ile öğrenci </a:t>
            </a:r>
            <a:r>
              <a:rPr lang="tr-TR" sz="2800" b="1" dirty="0" smtClean="0"/>
              <a:t>alan okullardan </a:t>
            </a:r>
            <a:r>
              <a:rPr lang="tr-TR" sz="2800" b="1" dirty="0"/>
              <a:t>kontenjan durumları uygun olan okullara 10-14 Eylül 2018 tarihlerinde </a:t>
            </a:r>
            <a:r>
              <a:rPr lang="tr-TR" sz="2800" b="1" dirty="0" smtClean="0"/>
              <a:t>komisyonca yerleştirilecektir</a:t>
            </a:r>
            <a:r>
              <a:rPr lang="tr-TR" sz="2800" b="1" dirty="0"/>
              <a:t>.</a:t>
            </a:r>
            <a:endParaRPr lang="tr-TR" sz="2800" b="1" u="sng" dirty="0">
              <a:solidFill>
                <a:srgbClr val="FFFF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1648496"/>
            <a:ext cx="121920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HİÇBİR OKULA YERLEŞEMEYEN ÖĞRENCİLER VE SINIF TEKRARINA KALAN ÖĞRENCİLERİN DURUMU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9830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4716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1.4. YERLEŞTİRME İŞLEMLERİ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816952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“Engelli Sağlık Kurulu Raporu” ve Ortaöğretim</a:t>
            </a:r>
          </a:p>
          <a:p>
            <a:r>
              <a:rPr lang="tr-TR" sz="3200" b="1" dirty="0"/>
              <a:t>kademesine yönelik “Özel Eğitim Değerlendirme Kurulu Raporu” doğrultusunda </a:t>
            </a:r>
            <a:endParaRPr lang="tr-T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/>
              <a:t>İkamet adresleri</a:t>
            </a:r>
            <a:r>
              <a:rPr lang="tr-TR" sz="3200" b="1" dirty="0"/>
              <a:t>, </a:t>
            </a:r>
            <a:endParaRPr lang="tr-T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/>
              <a:t>engel </a:t>
            </a:r>
            <a:r>
              <a:rPr lang="tr-TR" sz="3200" b="1" dirty="0"/>
              <a:t>durumu ve özellikleri </a:t>
            </a:r>
            <a:endParaRPr lang="tr-TR" sz="3200" b="1" dirty="0" smtClean="0"/>
          </a:p>
          <a:p>
            <a:pPr algn="just"/>
            <a:r>
              <a:rPr lang="tr-TR" sz="3200" b="1" dirty="0"/>
              <a:t>	</a:t>
            </a:r>
            <a:r>
              <a:rPr lang="tr-TR" sz="3200" b="1" dirty="0" smtClean="0"/>
              <a:t>dikkate </a:t>
            </a:r>
            <a:r>
              <a:rPr lang="tr-TR" sz="3200" b="1" dirty="0"/>
              <a:t>alınarak yerel yerleştirme ile öğrenci </a:t>
            </a:r>
            <a:r>
              <a:rPr lang="tr-TR" sz="3200" b="1" dirty="0" smtClean="0"/>
              <a:t>alan okullara ilgili </a:t>
            </a:r>
            <a:r>
              <a:rPr lang="tr-TR" sz="3200" b="1" dirty="0"/>
              <a:t>mevzuat çerçevesinde her bir şubede iki öğrenciyi geçmeyecek şekilde 10-14 Eylül </a:t>
            </a:r>
            <a:r>
              <a:rPr lang="tr-TR" sz="3200" b="1" dirty="0" smtClean="0"/>
              <a:t>2018 tarihlerinde </a:t>
            </a:r>
            <a:r>
              <a:rPr lang="tr-TR" sz="3200" b="1" dirty="0"/>
              <a:t>il/ilçe öğrenci yerleştirme ve nakil komisyonu kararı ile yerleştirilecektir.</a:t>
            </a:r>
            <a:endParaRPr lang="tr-TR" sz="3200" b="1" u="sng" dirty="0">
              <a:solidFill>
                <a:srgbClr val="FFFF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1293732"/>
            <a:ext cx="12192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KAYNAŞTIRMA YOLUYLA EĞİTİM ALACAK  ÖĞRENCİLERİN DURUMU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414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373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1.5.1 </a:t>
            </a:r>
            <a:r>
              <a:rPr lang="tr-TR" sz="2800" b="1" dirty="0">
                <a:solidFill>
                  <a:srgbClr val="FFFF00"/>
                </a:solidFill>
              </a:rPr>
              <a:t>MERKEZÎ </a:t>
            </a:r>
            <a:r>
              <a:rPr lang="tr-TR" sz="2800" b="1" dirty="0" smtClean="0">
                <a:solidFill>
                  <a:srgbClr val="FFFF00"/>
                </a:solidFill>
              </a:rPr>
              <a:t>YERLEŞTİRME </a:t>
            </a:r>
            <a:r>
              <a:rPr lang="tr-TR" sz="2800" b="1" dirty="0">
                <a:solidFill>
                  <a:srgbClr val="FFFF00"/>
                </a:solidFill>
              </a:rPr>
              <a:t>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816952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tr-TR" sz="3200" b="1" dirty="0"/>
              <a:t>puan üstünlüğüne </a:t>
            </a:r>
            <a:r>
              <a:rPr lang="tr-TR" sz="3200" b="1" dirty="0" smtClean="0"/>
              <a:t>göre tercihleri </a:t>
            </a:r>
            <a:r>
              <a:rPr lang="tr-TR" sz="3200" b="1" dirty="0"/>
              <a:t>doğrultusunda yerleştirme yapılacaktır</a:t>
            </a:r>
            <a:r>
              <a:rPr lang="tr-TR" sz="3200" b="1" dirty="0" smtClean="0"/>
              <a:t>.</a:t>
            </a:r>
            <a:endParaRPr lang="tr-TR" sz="3200" b="1" u="sng" dirty="0">
              <a:solidFill>
                <a:srgbClr val="FFFF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3003673"/>
            <a:ext cx="12192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FF00"/>
                </a:solidFill>
              </a:rPr>
              <a:t>merkezi </a:t>
            </a:r>
            <a:r>
              <a:rPr lang="tr-TR" sz="3200" b="1" dirty="0">
                <a:solidFill>
                  <a:srgbClr val="FFFF00"/>
                </a:solidFill>
              </a:rPr>
              <a:t>sınav puanının eşitliği hâlinde </a:t>
            </a:r>
            <a:r>
              <a:rPr lang="tr-TR" sz="3200" b="1" dirty="0" smtClean="0">
                <a:solidFill>
                  <a:srgbClr val="FFFF00"/>
                </a:solidFill>
              </a:rPr>
              <a:t>sırasıyla</a:t>
            </a:r>
            <a:endParaRPr lang="tr-TR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Ortaokul Başarı Puanına (OBP),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öğrencinin </a:t>
            </a:r>
            <a:r>
              <a:rPr lang="tr-TR" sz="3000" b="1" dirty="0"/>
              <a:t>doğum tarihine göre yaşı küçük olana,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8’inci</a:t>
            </a:r>
            <a:r>
              <a:rPr lang="tr-TR" sz="3000" b="1" dirty="0"/>
              <a:t>, 7’nci ve </a:t>
            </a:r>
            <a:r>
              <a:rPr lang="tr-TR" sz="3000" b="1" dirty="0" smtClean="0"/>
              <a:t>6’ncı sınıflardaki </a:t>
            </a:r>
            <a:r>
              <a:rPr lang="tr-TR" sz="3000" b="1" dirty="0"/>
              <a:t>yılsonu başarı puanı (YBP) üstünlüğüne, </a:t>
            </a:r>
            <a:endParaRPr lang="tr-TR" sz="3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okula </a:t>
            </a:r>
            <a:r>
              <a:rPr lang="tr-TR" sz="3000" b="1" dirty="0"/>
              <a:t>özürsüz devamsızlık yapılan </a:t>
            </a:r>
            <a:r>
              <a:rPr lang="tr-TR" sz="3000" b="1" dirty="0" smtClean="0"/>
              <a:t>gün sayısının azlığına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000" b="1" dirty="0" smtClean="0"/>
              <a:t>tercih </a:t>
            </a:r>
            <a:r>
              <a:rPr lang="tr-TR" sz="3000" b="1" dirty="0"/>
              <a:t>önceliği durumlarına </a:t>
            </a:r>
            <a:endParaRPr lang="tr-TR" sz="3000" b="1" dirty="0" smtClean="0"/>
          </a:p>
          <a:p>
            <a:r>
              <a:rPr lang="tr-TR" sz="3000" b="1" dirty="0"/>
              <a:t> </a:t>
            </a:r>
            <a:r>
              <a:rPr lang="tr-TR" sz="3000" b="1" dirty="0" smtClean="0"/>
              <a:t>                                                    </a:t>
            </a:r>
            <a:r>
              <a:rPr lang="tr-TR" sz="3000" b="1" u="sng" dirty="0" smtClean="0">
                <a:solidFill>
                  <a:srgbClr val="FFFF00"/>
                </a:solidFill>
              </a:rPr>
              <a:t>bakılarak </a:t>
            </a:r>
            <a:r>
              <a:rPr lang="tr-TR" sz="3000" b="1" u="sng" dirty="0">
                <a:solidFill>
                  <a:srgbClr val="FFFF00"/>
                </a:solidFill>
              </a:rPr>
              <a:t>yerleştirme yapılır.</a:t>
            </a:r>
            <a:endParaRPr lang="tr-TR" sz="30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 rotWithShape="1">
          <a:blip r:embed="rId2"/>
          <a:srcRect l="34575" t="17081" r="36454" b="20271"/>
          <a:stretch/>
        </p:blipFill>
        <p:spPr bwMode="auto">
          <a:xfrm>
            <a:off x="3472185" y="245421"/>
            <a:ext cx="4759366" cy="6398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86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373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1.5.1 </a:t>
            </a:r>
            <a:r>
              <a:rPr lang="tr-TR" sz="2800" b="1" dirty="0">
                <a:solidFill>
                  <a:srgbClr val="FFFF00"/>
                </a:solidFill>
              </a:rPr>
              <a:t>MERKEZÎ </a:t>
            </a:r>
            <a:r>
              <a:rPr lang="tr-TR" sz="2800" b="1" dirty="0" smtClean="0">
                <a:solidFill>
                  <a:srgbClr val="FFFF00"/>
                </a:solidFill>
              </a:rPr>
              <a:t>YERLEŞTİRME </a:t>
            </a:r>
            <a:r>
              <a:rPr lang="tr-TR" sz="2800" b="1" dirty="0">
                <a:solidFill>
                  <a:srgbClr val="FFFF00"/>
                </a:solidFill>
              </a:rPr>
              <a:t>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816952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3600" b="1" dirty="0" smtClean="0"/>
          </a:p>
          <a:p>
            <a:pPr algn="just"/>
            <a:r>
              <a:rPr lang="tr-TR" sz="3600" b="1" dirty="0" smtClean="0"/>
              <a:t>Öğrenciler</a:t>
            </a:r>
            <a:r>
              <a:rPr lang="tr-TR" sz="3600" b="1" dirty="0"/>
              <a:t>, yerleştirme işlemleri sonucunda Merkezî Sınav Puanı ile Öğrenci Alan </a:t>
            </a:r>
            <a:r>
              <a:rPr lang="tr-TR" sz="3600" b="1" dirty="0" smtClean="0"/>
              <a:t>Okul tercihine </a:t>
            </a:r>
            <a:r>
              <a:rPr lang="tr-TR" sz="3600" b="1" dirty="0"/>
              <a:t>yerleşmiş ise </a:t>
            </a:r>
            <a:endParaRPr lang="tr-TR" sz="3600" b="1" dirty="0" smtClean="0"/>
          </a:p>
          <a:p>
            <a:pPr algn="just"/>
            <a:r>
              <a:rPr lang="tr-TR" sz="3600" b="1" dirty="0" smtClean="0"/>
              <a:t>yerel </a:t>
            </a:r>
            <a:r>
              <a:rPr lang="tr-TR" sz="3600" b="1" dirty="0"/>
              <a:t>yerleştirme ve pansiyonlu okul tercihleri dikkate </a:t>
            </a:r>
            <a:r>
              <a:rPr lang="tr-TR" sz="3600" b="1" u="sng" dirty="0">
                <a:solidFill>
                  <a:srgbClr val="FFFF00"/>
                </a:solidFill>
              </a:rPr>
              <a:t>alınmayacaktır</a:t>
            </a:r>
            <a:r>
              <a:rPr lang="tr-TR" sz="3600" b="1" dirty="0"/>
              <a:t>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i="1" dirty="0" smtClean="0"/>
              <a:t>ortaöğretim </a:t>
            </a:r>
            <a:r>
              <a:rPr lang="tr-TR" sz="3600" b="1" i="1" dirty="0"/>
              <a:t>kayıt alanlarındaki </a:t>
            </a:r>
            <a:r>
              <a:rPr lang="tr-TR" sz="3600" b="1" dirty="0"/>
              <a:t>okullara </a:t>
            </a:r>
            <a:r>
              <a:rPr lang="tr-TR" sz="3600" b="1" dirty="0" smtClean="0"/>
              <a:t>öğrencilerin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İkamet adresleri</a:t>
            </a:r>
            <a:r>
              <a:rPr lang="tr-TR" sz="3600" b="1" dirty="0"/>
              <a:t>,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ortaokullarda </a:t>
            </a:r>
            <a:r>
              <a:rPr lang="tr-TR" sz="3600" b="1" dirty="0" err="1"/>
              <a:t>bulunuşlukları</a:t>
            </a:r>
            <a:r>
              <a:rPr lang="tr-TR" sz="3600" b="1" dirty="0"/>
              <a:t>,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tercih </a:t>
            </a:r>
            <a:r>
              <a:rPr lang="tr-TR" sz="3600" b="1" dirty="0"/>
              <a:t>önceliği,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okul </a:t>
            </a:r>
            <a:r>
              <a:rPr lang="tr-TR" sz="3600" b="1" dirty="0"/>
              <a:t>başarı puanları,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devam-devamsızlık</a:t>
            </a:r>
            <a:endParaRPr lang="tr-TR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yaş </a:t>
            </a:r>
            <a:r>
              <a:rPr lang="tr-TR" sz="3600" b="1" dirty="0"/>
              <a:t>kriterlerine göre </a:t>
            </a:r>
            <a:endParaRPr lang="tr-TR" sz="3600" b="1" dirty="0" smtClean="0"/>
          </a:p>
          <a:p>
            <a:r>
              <a:rPr lang="tr-TR" sz="3600" b="1" dirty="0"/>
              <a:t>	</a:t>
            </a:r>
            <a:r>
              <a:rPr lang="tr-TR" sz="3600" b="1" dirty="0" smtClean="0"/>
              <a:t>			değerlendirilerek </a:t>
            </a:r>
            <a:r>
              <a:rPr lang="tr-TR" sz="3600" b="1" dirty="0"/>
              <a:t>yapılacaktır.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Öğrencilerin, ikamet adresine göre bulunduğu “Kayıt </a:t>
            </a:r>
            <a:r>
              <a:rPr lang="tr-TR" sz="3600" b="1" dirty="0" err="1"/>
              <a:t>Alanı”ndan</a:t>
            </a:r>
            <a:r>
              <a:rPr lang="tr-TR" sz="3600" b="1" dirty="0"/>
              <a:t> okul tercih </a:t>
            </a:r>
            <a:r>
              <a:rPr lang="tr-TR" sz="3600" b="1" dirty="0" smtClean="0"/>
              <a:t>etmeleri durumunda</a:t>
            </a:r>
            <a:r>
              <a:rPr lang="tr-TR" sz="3600" b="1" dirty="0"/>
              <a:t>, </a:t>
            </a:r>
            <a:endParaRPr lang="tr-TR" sz="3600" b="1" dirty="0" smtClean="0"/>
          </a:p>
          <a:p>
            <a:endParaRPr lang="tr-TR" sz="3600" b="1" dirty="0"/>
          </a:p>
          <a:p>
            <a:r>
              <a:rPr lang="tr-TR" sz="3600" b="1" dirty="0" smtClean="0"/>
              <a:t>aynı </a:t>
            </a:r>
            <a:r>
              <a:rPr lang="tr-TR" sz="3600" b="1" dirty="0"/>
              <a:t>okulu tercih eden “Komşu Kayıt </a:t>
            </a:r>
            <a:r>
              <a:rPr lang="tr-TR" sz="3600" b="1" dirty="0" err="1"/>
              <a:t>Alanı”ndaki</a:t>
            </a:r>
            <a:r>
              <a:rPr lang="tr-TR" sz="3600" b="1" dirty="0"/>
              <a:t> </a:t>
            </a:r>
            <a:r>
              <a:rPr lang="tr-TR" sz="3600" b="1" dirty="0" smtClean="0"/>
              <a:t>Öğrencilerden</a:t>
            </a:r>
            <a:r>
              <a:rPr lang="tr-TR" sz="3600" b="1" dirty="0"/>
              <a:t>; </a:t>
            </a:r>
            <a:endParaRPr lang="tr-TR" sz="3600" b="1" dirty="0" smtClean="0"/>
          </a:p>
          <a:p>
            <a:endParaRPr lang="tr-TR" sz="3600" b="1" dirty="0" smtClean="0"/>
          </a:p>
          <a:p>
            <a:r>
              <a:rPr lang="tr-TR" sz="3600" b="1" dirty="0" smtClean="0"/>
              <a:t>“</a:t>
            </a:r>
            <a:r>
              <a:rPr lang="tr-TR" sz="3600" b="1" dirty="0"/>
              <a:t>Komşu </a:t>
            </a:r>
            <a:r>
              <a:rPr lang="tr-TR" sz="3600" b="1" dirty="0" smtClean="0"/>
              <a:t>Kayıt </a:t>
            </a:r>
            <a:r>
              <a:rPr lang="tr-TR" sz="3600" b="1" dirty="0" err="1" smtClean="0"/>
              <a:t>Alanı”ndaki</a:t>
            </a:r>
            <a:r>
              <a:rPr lang="tr-TR" sz="3600" b="1" dirty="0" smtClean="0"/>
              <a:t> </a:t>
            </a:r>
            <a:r>
              <a:rPr lang="tr-TR" sz="3600" b="1" dirty="0"/>
              <a:t>öğrenciler de “Diğer” Kayıt Alanlarındaki öğrencilerden avantajlı olacaktır.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43958"/>
              </p:ext>
            </p:extLst>
          </p:nvPr>
        </p:nvGraphicFramePr>
        <p:xfrm>
          <a:off x="734517" y="1978840"/>
          <a:ext cx="10553076" cy="332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538"/>
                <a:gridCol w="5276538"/>
              </a:tblGrid>
              <a:tr h="824425"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ÖLÇÜT</a:t>
                      </a:r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DÜZEY</a:t>
                      </a:r>
                      <a:endParaRPr lang="tr-TR" sz="3200" b="1" dirty="0"/>
                    </a:p>
                  </a:txBody>
                  <a:tcPr/>
                </a:tc>
              </a:tr>
              <a:tr h="854335">
                <a:tc rowSpan="3">
                  <a:txBody>
                    <a:bodyPr/>
                    <a:lstStyle/>
                    <a:p>
                      <a:pPr algn="ctr"/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 Alanı</a:t>
                      </a:r>
                      <a:endParaRPr lang="tr-TR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 Alanı</a:t>
                      </a:r>
                      <a:endParaRPr lang="tr-TR" sz="3200" b="1" dirty="0"/>
                    </a:p>
                  </a:txBody>
                  <a:tcPr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Komşu Kayıt Alanı</a:t>
                      </a:r>
                      <a:endParaRPr lang="tr-TR" sz="3200" b="1" dirty="0"/>
                    </a:p>
                  </a:txBody>
                  <a:tcPr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Diğer Kayıt Alanı</a:t>
                      </a:r>
                      <a:endParaRPr lang="tr-TR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b="1" dirty="0"/>
              <a:t>Bulunduğu “Kayıt Alanında” bir ortaokulda okuyan öğrenci, “Komşu Kayıt </a:t>
            </a:r>
            <a:r>
              <a:rPr lang="tr-TR" sz="3600" b="1" dirty="0" err="1" smtClean="0"/>
              <a:t>Alanı”nda</a:t>
            </a:r>
            <a:r>
              <a:rPr lang="tr-TR" sz="3600" b="1" dirty="0" smtClean="0"/>
              <a:t> bir </a:t>
            </a:r>
            <a:r>
              <a:rPr lang="tr-TR" sz="3600" b="1" dirty="0"/>
              <a:t>ortaokulda okuyan öğrenciye göre; “Komşu Kayıt </a:t>
            </a:r>
            <a:r>
              <a:rPr lang="tr-TR" sz="3600" b="1" dirty="0" err="1"/>
              <a:t>Alanı”ndaki</a:t>
            </a:r>
            <a:r>
              <a:rPr lang="tr-TR" sz="3600" b="1" dirty="0"/>
              <a:t> öğrenci de “Diğer” </a:t>
            </a:r>
            <a:r>
              <a:rPr lang="tr-TR" sz="3600" b="1" dirty="0" err="1" smtClean="0"/>
              <a:t>KayıtAlanlarında</a:t>
            </a:r>
            <a:r>
              <a:rPr lang="tr-TR" sz="3600" b="1" dirty="0" smtClean="0"/>
              <a:t> </a:t>
            </a:r>
            <a:r>
              <a:rPr lang="tr-TR" sz="3600" b="1" dirty="0"/>
              <a:t>okuyan öğrenciye göre avantajlıdır.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b="1" dirty="0" smtClean="0"/>
              <a:t>Aynı </a:t>
            </a:r>
            <a:r>
              <a:rPr lang="tr-TR" sz="3600" b="1" dirty="0"/>
              <a:t>Kayıt Alanında bir ortaokulda </a:t>
            </a:r>
            <a:r>
              <a:rPr lang="tr-TR" sz="3600" b="1" dirty="0" smtClean="0"/>
              <a:t>okuyan öğrencilerden </a:t>
            </a:r>
            <a:r>
              <a:rPr lang="tr-TR" sz="3600" b="1" dirty="0"/>
              <a:t>bulunduğu “Kayıt Alanında” bir ortaokulda dönem olarak fazla okuyan </a:t>
            </a:r>
            <a:r>
              <a:rPr lang="tr-TR" sz="3600" b="1" dirty="0" smtClean="0"/>
              <a:t>öğrenci az </a:t>
            </a:r>
            <a:r>
              <a:rPr lang="tr-TR" sz="3600" b="1" dirty="0"/>
              <a:t>okuyanlara göre daha avantajlı olacaktır.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49086"/>
              </p:ext>
            </p:extLst>
          </p:nvPr>
        </p:nvGraphicFramePr>
        <p:xfrm>
          <a:off x="734517" y="1978840"/>
          <a:ext cx="11062742" cy="384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961"/>
                <a:gridCol w="7212781"/>
              </a:tblGrid>
              <a:tr h="824425"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ÖLÇÜT</a:t>
                      </a:r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DÜZEY</a:t>
                      </a:r>
                      <a:endParaRPr lang="tr-TR" sz="3200" b="1" dirty="0"/>
                    </a:p>
                  </a:txBody>
                  <a:tcPr/>
                </a:tc>
              </a:tr>
              <a:tr h="854335">
                <a:tc rowSpan="3">
                  <a:txBody>
                    <a:bodyPr/>
                    <a:lstStyle/>
                    <a:p>
                      <a:pPr algn="ctr"/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Ortaokulda </a:t>
                      </a:r>
                      <a:r>
                        <a:rPr lang="tr-TR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Bulunuşluk</a:t>
                      </a:r>
                      <a:endParaRPr lang="tr-T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Kayıt Alanında Bir Ortaokulda</a:t>
                      </a:r>
                    </a:p>
                    <a:p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/7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/6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/5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endParaRPr lang="de-DE" sz="2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/3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/2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r>
                        <a:rPr lang="de-DE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 </a:t>
                      </a:r>
                      <a:r>
                        <a:rPr lang="de-DE" sz="2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Dönem</a:t>
                      </a:r>
                      <a:endParaRPr lang="tr-TR" sz="4400" b="1" dirty="0"/>
                    </a:p>
                  </a:txBody>
                  <a:tcPr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Komşu Kayıt Alanında Bir Ortaokulda</a:t>
                      </a:r>
                      <a:endParaRPr lang="tr-TR" sz="4400" b="1" dirty="0"/>
                    </a:p>
                  </a:txBody>
                  <a:tcPr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Diğer Kayıt Alanın da Bir Ortaokulda</a:t>
                      </a:r>
                      <a:endParaRPr lang="tr-TR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4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-104931" y="1101445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i="1" dirty="0" smtClean="0"/>
              <a:t>Tayin</a:t>
            </a:r>
            <a:r>
              <a:rPr lang="tr-TR" b="1" i="1" dirty="0"/>
              <a:t>, doğal afet, zorunlu nakile tabi olma, emekli olarak başka bir yere </a:t>
            </a:r>
            <a:r>
              <a:rPr lang="tr-TR" b="1" i="1" dirty="0" smtClean="0"/>
              <a:t>yerleşme nedenleriyle </a:t>
            </a:r>
            <a:r>
              <a:rPr lang="tr-TR" b="1" i="1" dirty="0"/>
              <a:t>il dışından gelenlerin çocukları; </a:t>
            </a:r>
            <a:endParaRPr lang="tr-TR" b="1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Anne </a:t>
            </a:r>
            <a:r>
              <a:rPr lang="tr-TR" i="1" dirty="0"/>
              <a:t>veya babası ayrılmış veya ölmüş,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 </a:t>
            </a:r>
            <a:r>
              <a:rPr lang="tr-TR" i="1" dirty="0"/>
              <a:t>2828 sayılı Sosyal Hizmetler Kanunu kapsamında koruma kararı verilen,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Koruyucu aile </a:t>
            </a:r>
            <a:r>
              <a:rPr lang="tr-TR" i="1" dirty="0"/>
              <a:t>yanına yerleştirilen veya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i="1" dirty="0" smtClean="0"/>
              <a:t>ikinci </a:t>
            </a:r>
            <a:r>
              <a:rPr lang="tr-TR" b="1" i="1" dirty="0"/>
              <a:t>derece yakınlarının yanında ikamet edenler</a:t>
            </a:r>
            <a:r>
              <a:rPr lang="tr-TR" i="1" dirty="0"/>
              <a:t>;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4721 </a:t>
            </a:r>
            <a:r>
              <a:rPr lang="tr-TR" i="1" dirty="0"/>
              <a:t>sayılı Türk Medeni Kanununun 305’inci maddesine göre evlatlık edinme </a:t>
            </a:r>
            <a:r>
              <a:rPr lang="tr-TR" i="1" dirty="0" smtClean="0"/>
              <a:t>öncesi bir </a:t>
            </a:r>
            <a:r>
              <a:rPr lang="tr-TR" i="1" dirty="0"/>
              <a:t>yıllık geçici bakım sürecinde olanlar;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3/7/2005 </a:t>
            </a:r>
            <a:r>
              <a:rPr lang="tr-TR" i="1" dirty="0"/>
              <a:t>tarihli ve 5395 sayılı Çocuk Koruma </a:t>
            </a:r>
            <a:r>
              <a:rPr lang="tr-TR" i="1" dirty="0" smtClean="0"/>
              <a:t>Kanunu kapsamında </a:t>
            </a:r>
            <a:r>
              <a:rPr lang="tr-TR" i="1" dirty="0"/>
              <a:t>eğitim veya </a:t>
            </a:r>
            <a:r>
              <a:rPr lang="tr-TR" b="1" i="1" dirty="0"/>
              <a:t>(Değişik ibare:RG-14/2/2018-30332) </a:t>
            </a:r>
            <a:r>
              <a:rPr lang="tr-TR" i="1" dirty="0"/>
              <a:t>bakım tedbiri kararı verilenler</a:t>
            </a:r>
            <a:r>
              <a:rPr lang="tr-TR" i="1" dirty="0" smtClean="0"/>
              <a:t>;</a:t>
            </a:r>
            <a:endParaRPr lang="tr-TR" i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 </a:t>
            </a:r>
            <a:r>
              <a:rPr lang="tr-TR" i="1" dirty="0"/>
              <a:t>6284 sayılı Ailenin Korunması ve Kadına Karşı Şiddetin Önlenmesine </a:t>
            </a:r>
            <a:r>
              <a:rPr lang="tr-TR" i="1" dirty="0" smtClean="0"/>
              <a:t>Dair Kanun </a:t>
            </a:r>
            <a:r>
              <a:rPr lang="tr-TR" i="1" dirty="0"/>
              <a:t>çerçevesinde ikameti geçici olarak değiştirilmek zorunda kalınanların bakmakla </a:t>
            </a:r>
            <a:r>
              <a:rPr lang="tr-TR" i="1" dirty="0" smtClean="0"/>
              <a:t>yükümlü olduğu </a:t>
            </a:r>
            <a:r>
              <a:rPr lang="tr-TR" i="1" dirty="0"/>
              <a:t>çocuklar</a:t>
            </a:r>
            <a:r>
              <a:rPr lang="tr-TR" i="1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3713 </a:t>
            </a:r>
            <a:r>
              <a:rPr lang="tr-TR" i="1" dirty="0"/>
              <a:t>sayılı Terörle Mücadele Kanunu,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2330 </a:t>
            </a:r>
            <a:r>
              <a:rPr lang="tr-TR" i="1" dirty="0"/>
              <a:t>sayılı Nakdi Tazminat ve Aylık Bağlanması Hakkında Kanun veya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2330 </a:t>
            </a:r>
            <a:r>
              <a:rPr lang="tr-TR" i="1" dirty="0"/>
              <a:t>sayılı </a:t>
            </a:r>
            <a:r>
              <a:rPr lang="tr-TR" i="1" dirty="0" smtClean="0"/>
              <a:t>Kanun hükümleri </a:t>
            </a:r>
            <a:r>
              <a:rPr lang="tr-TR" i="1" dirty="0"/>
              <a:t>uygulanarak aylık bağlanmasını gerektiren kanunlar; </a:t>
            </a:r>
            <a:endParaRPr lang="tr-TR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8/6/1949 </a:t>
            </a:r>
            <a:r>
              <a:rPr lang="tr-TR" i="1" dirty="0"/>
              <a:t>tarihli ve 5434 </a:t>
            </a:r>
            <a:r>
              <a:rPr lang="tr-TR" i="1" dirty="0" smtClean="0"/>
              <a:t>sayılı Türkiye </a:t>
            </a:r>
            <a:r>
              <a:rPr lang="tr-TR" i="1" dirty="0"/>
              <a:t>Cumhuriyeti Emekli Sandığı Kanununun 56 </a:t>
            </a:r>
            <a:r>
              <a:rPr lang="tr-TR" i="1" dirty="0" err="1"/>
              <a:t>ncı</a:t>
            </a:r>
            <a:r>
              <a:rPr lang="tr-TR" i="1" dirty="0"/>
              <a:t>, mülga 45 inci ve 64 üncü maddeleri </a:t>
            </a:r>
            <a:r>
              <a:rPr lang="tr-TR" i="1" dirty="0" smtClean="0"/>
              <a:t>ile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31/5/2006 </a:t>
            </a:r>
            <a:r>
              <a:rPr lang="tr-TR" i="1" dirty="0"/>
              <a:t>tarihli ve 5510 sayılı Sosyal Sigortalar ve Genel Sağlık Sigortası Kanununun 47 </a:t>
            </a:r>
            <a:r>
              <a:rPr lang="tr-TR" i="1" dirty="0" err="1" smtClean="0"/>
              <a:t>nci</a:t>
            </a:r>
            <a:r>
              <a:rPr lang="tr-TR" i="1" dirty="0" smtClean="0"/>
              <a:t> maddesi </a:t>
            </a:r>
            <a:r>
              <a:rPr lang="tr-TR" i="1" dirty="0"/>
              <a:t>kapsamında harp veya vazife malulü sayılanlar </a:t>
            </a:r>
            <a:r>
              <a:rPr lang="tr-TR" i="1" dirty="0" smtClean="0"/>
              <a:t>ile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i="1" dirty="0" smtClean="0"/>
              <a:t> </a:t>
            </a:r>
            <a:r>
              <a:rPr lang="tr-TR" i="1" dirty="0"/>
              <a:t>24/2/1968 tarihli ve 1005 </a:t>
            </a:r>
            <a:r>
              <a:rPr lang="tr-TR" i="1" dirty="0" smtClean="0"/>
              <a:t>sayılı İstiklal </a:t>
            </a:r>
            <a:r>
              <a:rPr lang="tr-TR" i="1" dirty="0"/>
              <a:t>Madalyası Verilmiş Bulunanlara Vatani Hizmet Tertibinden Şeref Aylığı Bağlanması</a:t>
            </a:r>
            <a:endParaRPr lang="tr-TR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478398"/>
            <a:ext cx="119441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i="1" dirty="0" smtClean="0"/>
              <a:t>24/2/1968 </a:t>
            </a:r>
            <a:r>
              <a:rPr lang="tr-TR" i="1" dirty="0"/>
              <a:t>tarihli ve 1005 </a:t>
            </a:r>
            <a:r>
              <a:rPr lang="tr-TR" i="1" dirty="0" smtClean="0"/>
              <a:t>sayılı İstiklal </a:t>
            </a:r>
            <a:r>
              <a:rPr lang="tr-TR" i="1" dirty="0"/>
              <a:t>Madalyası Verilmiş Bulunanlara Vatani Hizmet Tertibinden Şeref Aylığı </a:t>
            </a:r>
            <a:r>
              <a:rPr lang="tr-TR" i="1" dirty="0" smtClean="0"/>
              <a:t>Bağlanması </a:t>
            </a:r>
            <a:r>
              <a:rPr lang="tr-TR" i="1" dirty="0"/>
              <a:t>Hakkındaki Kanun kapsamında aylık bağlanan şehit ve gazi çocukları; </a:t>
            </a:r>
            <a:endParaRPr lang="tr-TR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i="1" dirty="0" smtClean="0"/>
              <a:t>26/9/2004 </a:t>
            </a:r>
            <a:r>
              <a:rPr lang="tr-TR" i="1" dirty="0"/>
              <a:t>tarihli ve </a:t>
            </a:r>
            <a:r>
              <a:rPr lang="tr-TR" i="1" dirty="0" smtClean="0"/>
              <a:t>5237 sayılı </a:t>
            </a:r>
            <a:r>
              <a:rPr lang="tr-TR" i="1" dirty="0"/>
              <a:t>Türk Ceza Kanununun 102 ila 105 inci maddeleri kapsamındaki suçların </a:t>
            </a:r>
            <a:r>
              <a:rPr lang="tr-TR" i="1" dirty="0" smtClean="0"/>
              <a:t>mağduru olanlar</a:t>
            </a:r>
            <a:r>
              <a:rPr lang="tr-TR" i="1" dirty="0"/>
              <a:t>; </a:t>
            </a:r>
            <a:endParaRPr lang="tr-TR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i="1" dirty="0" smtClean="0"/>
              <a:t>millî </a:t>
            </a:r>
            <a:r>
              <a:rPr lang="tr-TR" i="1" dirty="0"/>
              <a:t>sporcu olan öğrenciler ile tutuklu ve hükümlü öğrenciler </a:t>
            </a:r>
            <a:endParaRPr lang="tr-TR" i="1" dirty="0" smtClean="0"/>
          </a:p>
          <a:p>
            <a:endParaRPr lang="tr-TR" b="1" i="1" dirty="0" smtClean="0"/>
          </a:p>
          <a:p>
            <a:r>
              <a:rPr lang="tr-TR" b="1" i="1" dirty="0" smtClean="0"/>
              <a:t>Tercihlerini onaylattıkları </a:t>
            </a:r>
            <a:r>
              <a:rPr lang="tr-TR" b="1" i="1" dirty="0"/>
              <a:t>okul müdürlüğüne durumlarını belgelemeleri halinde bu madde kapsamında</a:t>
            </a:r>
          </a:p>
          <a:p>
            <a:r>
              <a:rPr lang="tr-TR" b="1" i="1" dirty="0"/>
              <a:t>puan kaybına uğramazlar)</a:t>
            </a:r>
            <a:endParaRPr lang="tr-TR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b="1" dirty="0"/>
              <a:t>Öğrencilerin tercih sıralamaları yerleştirme bakımından avantaj sağlayacaktır.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78802"/>
              </p:ext>
            </p:extLst>
          </p:nvPr>
        </p:nvGraphicFramePr>
        <p:xfrm>
          <a:off x="142907" y="3242132"/>
          <a:ext cx="11062741" cy="313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024"/>
                <a:gridCol w="2162597"/>
                <a:gridCol w="4366120"/>
              </a:tblGrid>
              <a:tr h="525290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ÖLÇÜT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DÜZEY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800" b="1" dirty="0"/>
                    </a:p>
                  </a:txBody>
                  <a:tcPr/>
                </a:tc>
              </a:tr>
              <a:tr h="423579">
                <a:tc rowSpan="5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TERCİH ÖNCELİĞİ</a:t>
                      </a:r>
                      <a:endParaRPr lang="tr-TR" sz="2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tr-TR" sz="2400" b="1" dirty="0" smtClean="0"/>
                        <a:t>1.TERCİH</a:t>
                      </a:r>
                      <a:endParaRPr lang="tr-T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2400" b="1" dirty="0" smtClean="0"/>
                        <a:t>2.TERCİH</a:t>
                      </a:r>
                      <a:endParaRPr lang="tr-T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3.TERCİH</a:t>
                      </a:r>
                      <a:endParaRPr lang="tr-T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pPr algn="ctr"/>
                      <a:endParaRPr lang="tr-TR" sz="3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tr-TR" sz="2400" b="1" dirty="0" smtClean="0"/>
                        <a:t>4.TERCİH</a:t>
                      </a:r>
                      <a:endParaRPr lang="tr-T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776224">
                <a:tc vMerge="1">
                  <a:txBody>
                    <a:bodyPr/>
                    <a:lstStyle/>
                    <a:p>
                      <a:pPr algn="ctr"/>
                      <a:endParaRPr lang="tr-TR" sz="3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tr-TR" sz="2400" b="1" dirty="0" smtClean="0"/>
                        <a:t>5.TERCİH</a:t>
                      </a:r>
                      <a:endParaRPr lang="tr-T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Öğrencilerin Ortaokuldaki Başarı Puanı yerleştirmede değerlendirilecektir.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Ortaokul Başarı </a:t>
            </a:r>
            <a:r>
              <a:rPr lang="tr-TR" sz="3600" b="1" dirty="0"/>
              <a:t>Puanı 80,00-100 başarı diliminde olan öğrenciler, </a:t>
            </a:r>
            <a:endParaRPr lang="tr-TR" sz="36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60,00-79,99 </a:t>
            </a:r>
            <a:r>
              <a:rPr lang="tr-TR" sz="3600" b="1" dirty="0"/>
              <a:t>başarı diliminde </a:t>
            </a:r>
            <a:r>
              <a:rPr lang="tr-TR" sz="3600" b="1" dirty="0" err="1" smtClean="0"/>
              <a:t>olanöğrencilere</a:t>
            </a:r>
            <a:r>
              <a:rPr lang="tr-TR" sz="3600" b="1" dirty="0" smtClean="0"/>
              <a:t> göre;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60,00-79,99 </a:t>
            </a:r>
            <a:r>
              <a:rPr lang="tr-TR" sz="3600" b="1" dirty="0"/>
              <a:t>başarı diliminde olan öğrenciler </a:t>
            </a:r>
            <a:r>
              <a:rPr lang="tr-TR" sz="3600" b="1" dirty="0" smtClean="0"/>
              <a:t>de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60,00’ın </a:t>
            </a:r>
            <a:r>
              <a:rPr lang="tr-TR" sz="3600" b="1" dirty="0"/>
              <a:t>altında </a:t>
            </a:r>
            <a:r>
              <a:rPr lang="tr-TR" sz="3600" b="1" dirty="0" smtClean="0"/>
              <a:t>başarı diliminde </a:t>
            </a:r>
            <a:r>
              <a:rPr lang="tr-TR" sz="3600" b="1" dirty="0"/>
              <a:t>olan öğrencilere göre daha avantajlı olacaktır.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0" u="none" strike="noStrike" baseline="0" dirty="0" smtClean="0">
                <a:latin typeface="TimesNewRomanPS-BoldMT"/>
              </a:rPr>
              <a:t>1.1. GENEL AÇIKLAMALAR</a:t>
            </a:r>
          </a:p>
          <a:p>
            <a:pPr marL="457200" indent="-457200">
              <a:buAutoNum type="alphaLcParenR"/>
            </a:pPr>
            <a:r>
              <a:rPr lang="tr-TR" sz="2800" b="1" i="0" u="sng" strike="noStrike" baseline="0" dirty="0" smtClean="0">
                <a:latin typeface="TimesNewRomanPS-BoldMT"/>
              </a:rPr>
              <a:t>Merkezî Yerleştirme</a:t>
            </a:r>
            <a:r>
              <a:rPr lang="tr-TR" sz="2800" b="1" i="0" u="none" strike="noStrike" baseline="0" dirty="0" smtClean="0">
                <a:latin typeface="TimesNewRomanPS-BoldMT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800" b="1" i="0" u="none" strike="noStrike" baseline="0" dirty="0" smtClean="0">
                <a:latin typeface="TimesNewRomanPSMT"/>
              </a:rPr>
              <a:t>merkezi sınavla öğrenci alan fen liseleri,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NewRomanPSMT"/>
              </a:rPr>
              <a:t>S</a:t>
            </a:r>
            <a:r>
              <a:rPr lang="tr-TR" sz="2800" b="1" i="0" u="none" strike="noStrike" baseline="0" dirty="0" smtClean="0">
                <a:latin typeface="TimesNewRomanPSMT"/>
              </a:rPr>
              <a:t>osyal bilimler liseleri,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NewRomanPSMT"/>
              </a:rPr>
              <a:t>P</a:t>
            </a:r>
            <a:r>
              <a:rPr lang="tr-TR" sz="2800" b="1" i="0" u="none" strike="noStrike" baseline="0" dirty="0" smtClean="0">
                <a:latin typeface="TimesNewRomanPSMT"/>
              </a:rPr>
              <a:t>roje uygulayan eğitim kurumları ile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NewRomanPSMT"/>
              </a:rPr>
              <a:t>M</a:t>
            </a:r>
            <a:r>
              <a:rPr lang="tr-TR" sz="2800" b="1" i="0" u="none" strike="noStrike" baseline="0" dirty="0" smtClean="0">
                <a:latin typeface="TimesNewRomanPSMT"/>
              </a:rPr>
              <a:t>esleki ve teknik Anadolu liselerinin Anadolu teknik</a:t>
            </a:r>
          </a:p>
          <a:p>
            <a:r>
              <a:rPr lang="tr-TR" sz="2800" b="1" i="0" u="none" strike="noStrike" baseline="0" dirty="0" smtClean="0">
                <a:latin typeface="TimesNewRomanPSMT"/>
              </a:rPr>
              <a:t>        Programlarına</a:t>
            </a:r>
          </a:p>
          <a:p>
            <a:endParaRPr lang="tr-TR" sz="2800" b="1" i="0" u="none" strike="noStrike" baseline="0" dirty="0" smtClean="0">
              <a:latin typeface="TimesNewRomanPSMT"/>
            </a:endParaRPr>
          </a:p>
          <a:p>
            <a:r>
              <a:rPr lang="tr-TR" sz="2800" b="1" i="0" u="sng" strike="noStrike" baseline="0" dirty="0" smtClean="0">
                <a:latin typeface="TimesNewRomanPSMT"/>
              </a:rPr>
              <a:t>Tercihler doğrultusunda</a:t>
            </a:r>
            <a:r>
              <a:rPr lang="tr-TR" sz="2800" b="1" i="0" u="none" strike="noStrike" baseline="0" dirty="0" smtClean="0">
                <a:latin typeface="TimesNewRomanPSMT"/>
              </a:rPr>
              <a:t> 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-BoldMT"/>
              </a:rPr>
              <a:t>M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MT"/>
              </a:rPr>
              <a:t>erkezi 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-BoldMT"/>
              </a:rPr>
              <a:t>S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MT"/>
              </a:rPr>
              <a:t>ınav 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-BoldMT"/>
              </a:rPr>
              <a:t>P</a:t>
            </a:r>
            <a:r>
              <a:rPr lang="tr-TR" sz="2800" b="1" i="0" u="sng" strike="noStrike" baseline="0" dirty="0" smtClean="0">
                <a:solidFill>
                  <a:srgbClr val="FFFF00"/>
                </a:solidFill>
                <a:latin typeface="TimesNewRomanPSMT"/>
              </a:rPr>
              <a:t>uanı üstünlüğüne </a:t>
            </a:r>
            <a:r>
              <a:rPr lang="tr-TR" sz="2800" b="1" i="0" u="none" strike="noStrike" baseline="0" dirty="0" smtClean="0">
                <a:latin typeface="TimesNewRomanPSMT"/>
              </a:rPr>
              <a:t>göre yapılacaktır.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1996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04834"/>
              </p:ext>
            </p:extLst>
          </p:nvPr>
        </p:nvGraphicFramePr>
        <p:xfrm>
          <a:off x="734517" y="1978840"/>
          <a:ext cx="10553076" cy="332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650"/>
                <a:gridCol w="6970426"/>
              </a:tblGrid>
              <a:tr h="824425"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ÖLÇÜT</a:t>
                      </a:r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/>
                        <a:t>DÜZEY</a:t>
                      </a:r>
                      <a:endParaRPr lang="tr-TR" sz="3200" b="1" dirty="0"/>
                    </a:p>
                  </a:txBody>
                  <a:tcPr/>
                </a:tc>
              </a:tr>
              <a:tr h="854335">
                <a:tc rowSpan="3">
                  <a:txBody>
                    <a:bodyPr/>
                    <a:lstStyle/>
                    <a:p>
                      <a:pPr algn="ctr"/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Başarı Dilimleri</a:t>
                      </a:r>
                      <a:endParaRPr lang="tr-TR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 Başarı Puanı 80,00-100</a:t>
                      </a:r>
                      <a:endParaRPr lang="tr-TR" sz="4400" b="1" dirty="0"/>
                    </a:p>
                  </a:txBody>
                  <a:tcPr anchor="ctr"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 Başarı Puanı 60,00-79,99</a:t>
                      </a:r>
                      <a:endParaRPr lang="tr-TR" sz="4400" b="1" dirty="0"/>
                    </a:p>
                  </a:txBody>
                  <a:tcPr anchor="ctr"/>
                </a:tc>
              </a:tr>
              <a:tr h="824425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Ortaokul Başarı Puanı 60,00’ın Altında</a:t>
                      </a:r>
                      <a:endParaRPr lang="tr-TR" sz="4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2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401453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Öğrencilerin sekizinci sınıfta okula devam durumları </a:t>
            </a:r>
            <a:r>
              <a:rPr lang="tr-TR" sz="3600" b="1" dirty="0" smtClean="0"/>
              <a:t>yerleştirmede değerlendirilecektir</a:t>
            </a:r>
            <a:r>
              <a:rPr lang="tr-TR" sz="3600" b="1" dirty="0"/>
              <a:t>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15984"/>
              </p:ext>
            </p:extLst>
          </p:nvPr>
        </p:nvGraphicFramePr>
        <p:xfrm>
          <a:off x="322789" y="3212152"/>
          <a:ext cx="11062741" cy="284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024"/>
                <a:gridCol w="2162597"/>
                <a:gridCol w="4366120"/>
              </a:tblGrid>
              <a:tr h="525290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ÖLÇÜT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DÜZEY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800" b="1" dirty="0"/>
                    </a:p>
                  </a:txBody>
                  <a:tcPr/>
                </a:tc>
              </a:tr>
              <a:tr h="423579">
                <a:tc rowSpan="4">
                  <a:txBody>
                    <a:bodyPr/>
                    <a:lstStyle/>
                    <a:p>
                      <a:pPr algn="ctr"/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Özürsüz Devamsızlığı</a:t>
                      </a:r>
                      <a:endParaRPr lang="tr-TR" sz="4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0-5 gün</a:t>
                      </a:r>
                      <a:endParaRPr lang="tr-TR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3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5,5-15 gün</a:t>
                      </a:r>
                      <a:endParaRPr lang="tr-TR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3200" b="1" i="0" u="none" strike="noStrike" baseline="0" dirty="0" smtClean="0">
                          <a:latin typeface="TimesNewRomanPSMT"/>
                        </a:rPr>
                        <a:t>15,5-20 gün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  <a:tr h="423579">
                <a:tc vMerge="1">
                  <a:txBody>
                    <a:bodyPr/>
                    <a:lstStyle/>
                    <a:p>
                      <a:pPr algn="ctr"/>
                      <a:endParaRPr lang="tr-TR" sz="32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3200" b="1" i="0" u="none" strike="noStrike" baseline="0" dirty="0" smtClean="0">
                          <a:latin typeface="TimesNewRomanPSMT"/>
                        </a:rPr>
                        <a:t>20 günden fazla</a:t>
                      </a:r>
                      <a:endParaRPr lang="tr-TR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6262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 İŞLEMLERİ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42907" y="770512"/>
            <a:ext cx="6029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1.5.2. YEREL </a:t>
            </a:r>
            <a:r>
              <a:rPr lang="tr-TR" sz="2800" b="1" dirty="0">
                <a:solidFill>
                  <a:srgbClr val="FFFF00"/>
                </a:solidFill>
              </a:rPr>
              <a:t>YERLEŞTİRME ESASLARI</a:t>
            </a:r>
            <a:endParaRPr lang="tr-TR" sz="2800" u="sng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62208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b="1" dirty="0"/>
              <a:t>Yerel yerleştirmede son ölçüt olarak yaşça küçük olan öğrenciler </a:t>
            </a:r>
            <a:r>
              <a:rPr lang="tr-TR" sz="3600" b="1" dirty="0" smtClean="0"/>
              <a:t>öncelikle yerleştirilecektir.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tr-TR" sz="3600" b="1" dirty="0"/>
          </a:p>
          <a:p>
            <a:endParaRPr lang="tr-TR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600" b="1" dirty="0" smtClean="0"/>
              <a:t>Öğrenciler</a:t>
            </a:r>
            <a:r>
              <a:rPr lang="tr-TR" sz="3600" b="1" dirty="0"/>
              <a:t>, yerleştirme işlemleri sonucunda Yerel Yerleştirme İle Öğrenci Alan </a:t>
            </a:r>
            <a:r>
              <a:rPr lang="tr-TR" sz="3600" b="1" dirty="0" smtClean="0"/>
              <a:t>Okul tercihine </a:t>
            </a:r>
            <a:r>
              <a:rPr lang="tr-TR" sz="3600" b="1" dirty="0"/>
              <a:t>yerleşmiş ise </a:t>
            </a:r>
            <a:endParaRPr lang="tr-TR" sz="3600" b="1" dirty="0" smtClean="0"/>
          </a:p>
          <a:p>
            <a:pPr algn="ctr"/>
            <a:r>
              <a:rPr lang="tr-TR" sz="3600" b="1" dirty="0" smtClean="0">
                <a:solidFill>
                  <a:srgbClr val="FFFF00"/>
                </a:solidFill>
              </a:rPr>
              <a:t>pansiyonlu </a:t>
            </a:r>
            <a:r>
              <a:rPr lang="tr-TR" sz="3600" b="1" dirty="0">
                <a:solidFill>
                  <a:srgbClr val="FFFF00"/>
                </a:solidFill>
              </a:rPr>
              <a:t>okul yerleştirmelerine yaptıkları tercihler </a:t>
            </a:r>
            <a:r>
              <a:rPr lang="tr-TR" sz="3600" b="1" dirty="0" smtClean="0">
                <a:solidFill>
                  <a:srgbClr val="FFFF00"/>
                </a:solidFill>
              </a:rPr>
              <a:t>dikkate alınmayacaktır</a:t>
            </a:r>
            <a:r>
              <a:rPr lang="tr-TR" sz="3600" b="1" dirty="0">
                <a:solidFill>
                  <a:srgbClr val="FFFF00"/>
                </a:solidFill>
              </a:rPr>
              <a:t>.</a:t>
            </a:r>
            <a:endParaRPr lang="tr-TR" sz="36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b</a:t>
            </a:r>
            <a:r>
              <a:rPr lang="tr-TR" sz="2800" b="1" dirty="0"/>
              <a:t>) </a:t>
            </a:r>
            <a:r>
              <a:rPr lang="tr-TR" sz="2800" b="1" u="sng" dirty="0">
                <a:solidFill>
                  <a:srgbClr val="FFFF00"/>
                </a:solidFill>
              </a:rPr>
              <a:t>Yerel yerleştirme</a:t>
            </a:r>
            <a:r>
              <a:rPr lang="tr-TR" sz="2800" b="1" dirty="0"/>
              <a:t>, okulların türü, </a:t>
            </a:r>
            <a:r>
              <a:rPr lang="tr-TR" sz="2800" b="1" dirty="0" smtClean="0"/>
              <a:t>kontenjanı</a:t>
            </a:r>
            <a:r>
              <a:rPr lang="tr-TR" sz="2800" b="1" dirty="0"/>
              <a:t>, </a:t>
            </a:r>
            <a:r>
              <a:rPr lang="tr-TR" sz="2800" b="1" dirty="0" smtClean="0"/>
              <a:t>bulundukları </a:t>
            </a:r>
            <a:r>
              <a:rPr lang="tr-TR" sz="2800" b="1" dirty="0"/>
              <a:t>yere </a:t>
            </a:r>
            <a:r>
              <a:rPr lang="tr-TR" sz="2800" b="1" dirty="0" smtClean="0"/>
              <a:t>göre oluşturulan kayıt </a:t>
            </a:r>
            <a:r>
              <a:rPr lang="tr-TR" sz="2800" b="1" dirty="0"/>
              <a:t>alanı ile </a:t>
            </a:r>
            <a:endParaRPr lang="tr-TR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öğrencilerin </a:t>
            </a:r>
            <a:r>
              <a:rPr lang="tr-TR" sz="2800" b="1" dirty="0"/>
              <a:t>ikamet adresleri, </a:t>
            </a:r>
            <a:endParaRPr lang="tr-TR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öğrencilerin ortaokullarda </a:t>
            </a:r>
            <a:r>
              <a:rPr lang="tr-TR" sz="2800" b="1" dirty="0" err="1" smtClean="0"/>
              <a:t>bulunuşlukları</a:t>
            </a:r>
            <a:r>
              <a:rPr lang="tr-TR" sz="2800" b="1" dirty="0"/>
              <a:t>, </a:t>
            </a:r>
            <a:endParaRPr lang="tr-TR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tercih </a:t>
            </a:r>
            <a:r>
              <a:rPr lang="tr-TR" sz="2800" b="1" dirty="0"/>
              <a:t>önceliği, </a:t>
            </a:r>
            <a:endParaRPr lang="tr-TR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okul </a:t>
            </a:r>
            <a:r>
              <a:rPr lang="tr-TR" sz="2800" b="1" dirty="0"/>
              <a:t>başarı puanları, </a:t>
            </a:r>
            <a:endParaRPr lang="tr-TR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devam-devamsızlık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yaş </a:t>
            </a:r>
            <a:r>
              <a:rPr lang="tr-TR" sz="2800" b="1" dirty="0"/>
              <a:t>kriterleri </a:t>
            </a:r>
            <a:endParaRPr lang="tr-TR" sz="2800" b="1" dirty="0" smtClean="0"/>
          </a:p>
          <a:p>
            <a:pPr lvl="1"/>
            <a:r>
              <a:rPr lang="tr-TR" sz="2800" b="1" dirty="0" smtClean="0"/>
              <a:t>Göz önünde </a:t>
            </a:r>
            <a:r>
              <a:rPr lang="tr-TR" sz="2800" b="1" dirty="0"/>
              <a:t>bulundurularak yapılacaktır. Yerel yerleştirme ile öğrenci alan okullara </a:t>
            </a:r>
            <a:r>
              <a:rPr lang="tr-TR" sz="2800" b="1" dirty="0" smtClean="0"/>
              <a:t>yerleştirme işlemi</a:t>
            </a:r>
            <a:r>
              <a:rPr lang="tr-TR" sz="2800" b="1" dirty="0"/>
              <a:t>, </a:t>
            </a:r>
            <a:endParaRPr lang="tr-TR" sz="2800" b="1" dirty="0" smtClean="0"/>
          </a:p>
          <a:p>
            <a:pPr lvl="1"/>
            <a:r>
              <a:rPr lang="tr-TR" sz="2800" b="1" u="sng" dirty="0" smtClean="0"/>
              <a:t>ortaöğretim </a:t>
            </a:r>
            <a:r>
              <a:rPr lang="tr-TR" sz="2800" b="1" u="sng" dirty="0"/>
              <a:t>kurumlarına </a:t>
            </a:r>
            <a:r>
              <a:rPr lang="tr-TR" sz="2800" b="1" u="sng" dirty="0" smtClean="0"/>
              <a:t>açıklanan kontenjanlara </a:t>
            </a:r>
            <a:r>
              <a:rPr lang="tr-TR" sz="2800" b="1" u="sng" dirty="0"/>
              <a:t>göre yapılacaktır. 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7912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Güzel </a:t>
            </a:r>
            <a:r>
              <a:rPr lang="tr-TR" sz="2800" b="1" dirty="0"/>
              <a:t>Sanatlar Liseleri, </a:t>
            </a:r>
            <a:endParaRPr lang="tr-T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Spor </a:t>
            </a:r>
            <a:r>
              <a:rPr lang="tr-TR" sz="2800" b="1" dirty="0"/>
              <a:t>Liseleri</a:t>
            </a:r>
            <a:r>
              <a:rPr lang="tr-TR" sz="2800" b="1" dirty="0" smtClean="0"/>
              <a:t>,</a:t>
            </a:r>
          </a:p>
          <a:p>
            <a:r>
              <a:rPr lang="tr-TR" sz="2800" b="1" dirty="0" smtClean="0"/>
              <a:t>İle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Klasik </a:t>
            </a:r>
            <a:r>
              <a:rPr lang="tr-TR" sz="2800" b="1" dirty="0"/>
              <a:t>Sanatlar ve Musiki, </a:t>
            </a:r>
            <a:r>
              <a:rPr lang="tr-TR" sz="2800" b="1" dirty="0" smtClean="0"/>
              <a:t>Görsel </a:t>
            </a:r>
            <a:r>
              <a:rPr lang="tr-TR" sz="2800" b="1" dirty="0"/>
              <a:t>Sanatlar </a:t>
            </a:r>
            <a:r>
              <a:rPr lang="tr-TR" sz="2800" b="1" dirty="0" smtClean="0"/>
              <a:t>ve Spor </a:t>
            </a:r>
          </a:p>
          <a:p>
            <a:endParaRPr lang="tr-TR" sz="2800" b="1" dirty="0"/>
          </a:p>
          <a:p>
            <a:r>
              <a:rPr lang="tr-TR" sz="2800" b="1" dirty="0" smtClean="0"/>
              <a:t>Programı/Projesi </a:t>
            </a:r>
            <a:r>
              <a:rPr lang="tr-TR" sz="2800" b="1" dirty="0"/>
              <a:t>Uygulayan Anadolu İmam Hatip Liselerine </a:t>
            </a:r>
            <a:r>
              <a:rPr lang="tr-TR" sz="2800" dirty="0"/>
              <a:t>yerleştirme iş ve </a:t>
            </a:r>
            <a:r>
              <a:rPr lang="tr-TR" sz="2800" dirty="0" smtClean="0"/>
              <a:t>işlemleri ile </a:t>
            </a:r>
            <a:r>
              <a:rPr lang="tr-TR" sz="2800" dirty="0"/>
              <a:t>öğrencilerin okullara kayıtları </a:t>
            </a:r>
            <a:endParaRPr lang="tr-TR" sz="2800" dirty="0" smtClean="0"/>
          </a:p>
          <a:p>
            <a:pPr algn="ctr"/>
            <a:endParaRPr lang="tr-TR" sz="2800" b="1" dirty="0" smtClean="0"/>
          </a:p>
          <a:p>
            <a:pPr algn="ctr"/>
            <a:r>
              <a:rPr lang="tr-TR" sz="2800" b="1" dirty="0" smtClean="0"/>
              <a:t>13 </a:t>
            </a:r>
            <a:r>
              <a:rPr lang="tr-TR" sz="2800" b="1" dirty="0"/>
              <a:t>Temmuz 2018 </a:t>
            </a:r>
            <a:r>
              <a:rPr lang="tr-TR" sz="2800" b="1" dirty="0" smtClean="0"/>
              <a:t>saat 17,00’ye kadar tamamlanacaktır</a:t>
            </a:r>
            <a:r>
              <a:rPr lang="tr-TR" sz="2800" dirty="0"/>
              <a:t>.</a:t>
            </a:r>
            <a:endParaRPr lang="tr-TR" sz="2800" b="1" i="0" u="sng" strike="noStrike" baseline="0" dirty="0" smtClean="0"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10421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özel </a:t>
            </a:r>
            <a:r>
              <a:rPr lang="tr-TR" sz="2800" b="1" dirty="0"/>
              <a:t>ortaöğretim </a:t>
            </a:r>
            <a:r>
              <a:rPr lang="tr-TR" sz="2800" b="1" dirty="0" smtClean="0"/>
              <a:t>kurumlarına yerleştirme işlemleri</a:t>
            </a:r>
            <a:r>
              <a:rPr lang="tr-TR" sz="2800" dirty="0" smtClean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Merkezî Sınav </a:t>
            </a:r>
            <a:r>
              <a:rPr lang="tr-TR" sz="2800" b="1" dirty="0"/>
              <a:t>Puanı esas alınarak kendi yönetmeliklerine göre öğrenci alabilecektir. </a:t>
            </a:r>
            <a:endParaRPr lang="tr-T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27 </a:t>
            </a:r>
            <a:r>
              <a:rPr lang="tr-TR" sz="2800" b="1" dirty="0"/>
              <a:t>Haziran-13 Temmuz 2018 </a:t>
            </a:r>
            <a:r>
              <a:rPr lang="tr-TR" sz="2800" dirty="0"/>
              <a:t>tarihleri </a:t>
            </a:r>
            <a:r>
              <a:rPr lang="tr-TR" sz="2800" dirty="0" smtClean="0"/>
              <a:t>arasında yapılabilecektir.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Yerleştirme </a:t>
            </a:r>
            <a:r>
              <a:rPr lang="tr-TR" sz="2800" b="1" dirty="0"/>
              <a:t>sonuçları aynı eğitim-öğretim yılı için geçerli olacaktır. </a:t>
            </a:r>
            <a:endParaRPr lang="tr-TR" sz="2800" b="1" dirty="0" smtClean="0"/>
          </a:p>
          <a:p>
            <a:pPr algn="ctr"/>
            <a:endParaRPr lang="tr-TR" sz="2800" b="1" dirty="0"/>
          </a:p>
          <a:p>
            <a:pPr algn="ctr"/>
            <a:r>
              <a:rPr lang="tr-TR" sz="2800" b="1" dirty="0" smtClean="0"/>
              <a:t>Özel Öğretim </a:t>
            </a:r>
            <a:r>
              <a:rPr lang="tr-TR" sz="2800" b="1" dirty="0"/>
              <a:t>Kurumlarına kayıt işlemini </a:t>
            </a:r>
            <a:r>
              <a:rPr lang="tr-TR" sz="2800" b="1" u="sng" dirty="0">
                <a:solidFill>
                  <a:srgbClr val="FFC000"/>
                </a:solidFill>
              </a:rPr>
              <a:t>tamamlayan</a:t>
            </a:r>
            <a:r>
              <a:rPr lang="tr-TR" sz="2800" b="1" dirty="0"/>
              <a:t> öğrencilere tercih ekranı </a:t>
            </a:r>
            <a:r>
              <a:rPr lang="tr-TR" sz="2800" b="1" u="sng" dirty="0">
                <a:solidFill>
                  <a:srgbClr val="FFFF00"/>
                </a:solidFill>
              </a:rPr>
              <a:t>açılmayacaktır</a:t>
            </a:r>
            <a:r>
              <a:rPr lang="tr-TR" sz="2800" b="1" dirty="0"/>
              <a:t>. </a:t>
            </a:r>
            <a:endParaRPr lang="tr-TR" sz="2800" b="1" dirty="0" smtClean="0"/>
          </a:p>
          <a:p>
            <a:r>
              <a:rPr lang="tr-TR" sz="2800" dirty="0" smtClean="0"/>
              <a:t>Ancak</a:t>
            </a:r>
            <a:endParaRPr lang="tr-TR" sz="2800" dirty="0"/>
          </a:p>
          <a:p>
            <a:r>
              <a:rPr lang="tr-TR" sz="2800" b="1" dirty="0">
                <a:solidFill>
                  <a:srgbClr val="FFC000"/>
                </a:solidFill>
              </a:rPr>
              <a:t>öğrenciler, tercih süresi içerisinde kayıtlarını iptal ettirmeleri durumunda </a:t>
            </a:r>
            <a:r>
              <a:rPr lang="tr-TR" sz="2800" b="1" dirty="0" smtClean="0">
                <a:solidFill>
                  <a:srgbClr val="FFC000"/>
                </a:solidFill>
              </a:rPr>
              <a:t>tercihte bulunabilecektir</a:t>
            </a:r>
            <a:r>
              <a:rPr lang="tr-TR" sz="2800" b="1" dirty="0">
                <a:solidFill>
                  <a:srgbClr val="FFC000"/>
                </a:solidFill>
              </a:rPr>
              <a:t>.</a:t>
            </a:r>
            <a:endParaRPr lang="tr-TR" sz="2800" b="1" i="0" u="sng" strike="noStrike" baseline="0" dirty="0" smtClean="0">
              <a:solidFill>
                <a:srgbClr val="FFC000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582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I. BÖLÜM: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ORTAÖĞRETİM KURUMLARINA TERCİH VE YERLEŞTİRME</a:t>
            </a:r>
          </a:p>
          <a:p>
            <a:pPr algn="ctr"/>
            <a:r>
              <a:rPr lang="tr-TR" sz="2000" b="1" i="0" u="none" strike="noStrike" baseline="0" dirty="0" smtClean="0">
                <a:latin typeface="TimesNewRomanPS-BoldMT"/>
              </a:rPr>
              <a:t>İŞLEMLERİ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229848" y="1334046"/>
            <a:ext cx="118072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Açık Öğretim Ortaokulu </a:t>
            </a:r>
            <a:r>
              <a:rPr lang="tr-TR" sz="2800" b="1" dirty="0" smtClean="0"/>
              <a:t>öğrencileri</a:t>
            </a:r>
          </a:p>
          <a:p>
            <a:r>
              <a:rPr lang="tr-TR" sz="2800" dirty="0" smtClean="0"/>
              <a:t>Ortaöğretime Kayıt </a:t>
            </a:r>
            <a:r>
              <a:rPr lang="tr-TR" sz="2800" dirty="0"/>
              <a:t>kabul şartlarını taşımaları hâlinde </a:t>
            </a:r>
            <a:r>
              <a:rPr lang="tr-TR" sz="2800" b="1" u="sng" dirty="0">
                <a:solidFill>
                  <a:srgbClr val="FFC000"/>
                </a:solidFill>
              </a:rPr>
              <a:t>sınavla</a:t>
            </a:r>
          </a:p>
          <a:p>
            <a:r>
              <a:rPr lang="tr-TR" sz="2800" b="1" u="sng" dirty="0">
                <a:solidFill>
                  <a:srgbClr val="FFC000"/>
                </a:solidFill>
              </a:rPr>
              <a:t>öğrenci alan okullar için tercihlerini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smtClean="0"/>
              <a:t>“</a:t>
            </a:r>
            <a:r>
              <a:rPr lang="tr-TR" sz="2800" b="1" dirty="0"/>
              <a:t>Tercih Ön Çalışma Formu Ek-2”yi </a:t>
            </a:r>
            <a:r>
              <a:rPr lang="tr-TR" sz="2800" b="1" dirty="0" smtClean="0"/>
              <a:t>doldurarak yapacaklardır.</a:t>
            </a:r>
            <a:endParaRPr lang="tr-TR" sz="2800" b="1" i="0" u="sng" strike="noStrike" baseline="0" dirty="0" smtClean="0">
              <a:solidFill>
                <a:srgbClr val="FFC000"/>
              </a:solidFill>
              <a:latin typeface="TimesNewRomanPS-BoldM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4020029"/>
            <a:ext cx="12154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0" i="0" u="none" strike="noStrike" baseline="0" dirty="0" smtClean="0">
                <a:latin typeface="TimesNewRomanPSMT"/>
              </a:rPr>
              <a:t>Öğrencilerin doldurdukları formu, Ölçme, Değerlendirme ve Sınav Hizmetleri Genel Müdürlüğü Emniyet Mahallesi Milas Sokak No:21 (06500) Teknikokullar - Yenimahalle/ANKARA adresine </a:t>
            </a:r>
          </a:p>
          <a:p>
            <a:pPr algn="just"/>
            <a:endParaRPr lang="tr-TR" sz="2800" b="0" i="0" u="none" strike="noStrike" baseline="0" dirty="0" smtClean="0">
              <a:latin typeface="TimesNewRomanPSMT"/>
            </a:endParaRPr>
          </a:p>
          <a:p>
            <a:pPr algn="ctr"/>
            <a:r>
              <a:rPr lang="tr-TR" sz="2800" b="1" i="0" u="none" strike="noStrike" baseline="0" dirty="0" smtClean="0">
                <a:solidFill>
                  <a:srgbClr val="FFFF00"/>
                </a:solidFill>
                <a:latin typeface="TimesNewRomanPS-BoldMT"/>
              </a:rPr>
              <a:t>13 Temmuz 2018 tarihi </a:t>
            </a:r>
            <a:r>
              <a:rPr lang="tr-TR" sz="2800" b="1" i="0" u="none" strike="noStrike" baseline="0" dirty="0" smtClean="0">
                <a:solidFill>
                  <a:srgbClr val="FFFF00"/>
                </a:solidFill>
                <a:latin typeface="TimesNewRomanPSMT"/>
              </a:rPr>
              <a:t>mesai bitimine kadar ulaştıracaklardır.</a:t>
            </a:r>
            <a:endParaRPr lang="tr-TR" sz="2800" b="1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06320" y="6266798"/>
            <a:ext cx="10127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0" u="none" strike="noStrike" baseline="0" dirty="0" smtClean="0">
                <a:solidFill>
                  <a:srgbClr val="FFC000"/>
                </a:solidFill>
                <a:latin typeface="TimesNewRomanPSMT"/>
              </a:rPr>
              <a:t>Bu tarihten sonra gelen başvurular dikkate alınmayacaktır.</a:t>
            </a:r>
            <a:endParaRPr lang="tr-TR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216</TotalTime>
  <Words>3094</Words>
  <Application>Microsoft Office PowerPoint</Application>
  <PresentationFormat>Geniş ekran</PresentationFormat>
  <Paragraphs>492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60" baseType="lpstr">
      <vt:lpstr>Arial</vt:lpstr>
      <vt:lpstr>Century Gothic</vt:lpstr>
      <vt:lpstr>TimesNewRomanPS-BoldItalicMT</vt:lpstr>
      <vt:lpstr>TimesNewRomanPS-BoldMT</vt:lpstr>
      <vt:lpstr>TimesNewRomanPSMT</vt:lpstr>
      <vt:lpstr>Wingdings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Okul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Ogr</dc:creator>
  <cp:lastModifiedBy>Ogr</cp:lastModifiedBy>
  <cp:revision>27</cp:revision>
  <dcterms:created xsi:type="dcterms:W3CDTF">2018-06-28T18:12:35Z</dcterms:created>
  <dcterms:modified xsi:type="dcterms:W3CDTF">2018-06-28T22:12:12Z</dcterms:modified>
</cp:coreProperties>
</file>